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94" r:id="rId9"/>
    <p:sldId id="303" r:id="rId10"/>
    <p:sldId id="304" r:id="rId11"/>
    <p:sldId id="305" r:id="rId12"/>
    <p:sldId id="306" r:id="rId13"/>
    <p:sldId id="308" r:id="rId14"/>
    <p:sldId id="309" r:id="rId15"/>
    <p:sldId id="310" r:id="rId16"/>
    <p:sldId id="330" r:id="rId17"/>
    <p:sldId id="311" r:id="rId18"/>
    <p:sldId id="329" r:id="rId19"/>
    <p:sldId id="312" r:id="rId20"/>
    <p:sldId id="313" r:id="rId21"/>
    <p:sldId id="315" r:id="rId22"/>
    <p:sldId id="318" r:id="rId23"/>
    <p:sldId id="319" r:id="rId24"/>
    <p:sldId id="339" r:id="rId25"/>
    <p:sldId id="323" r:id="rId26"/>
    <p:sldId id="324" r:id="rId27"/>
    <p:sldId id="325" r:id="rId28"/>
    <p:sldId id="326" r:id="rId29"/>
    <p:sldId id="327" r:id="rId30"/>
    <p:sldId id="320" r:id="rId31"/>
    <p:sldId id="321" r:id="rId32"/>
    <p:sldId id="322" r:id="rId33"/>
    <p:sldId id="337" r:id="rId34"/>
    <p:sldId id="338" r:id="rId35"/>
    <p:sldId id="331" r:id="rId36"/>
    <p:sldId id="332" r:id="rId37"/>
    <p:sldId id="333" r:id="rId38"/>
    <p:sldId id="289" r:id="rId39"/>
    <p:sldId id="335" r:id="rId40"/>
    <p:sldId id="340" r:id="rId41"/>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65B89CC-47A5-4394-B599-A922A6477E25}">
          <p14:sldIdLst>
            <p14:sldId id="256"/>
            <p14:sldId id="257"/>
            <p14:sldId id="258"/>
            <p14:sldId id="259"/>
            <p14:sldId id="294"/>
            <p14:sldId id="303"/>
            <p14:sldId id="304"/>
            <p14:sldId id="305"/>
            <p14:sldId id="306"/>
            <p14:sldId id="308"/>
            <p14:sldId id="309"/>
            <p14:sldId id="310"/>
            <p14:sldId id="330"/>
            <p14:sldId id="311"/>
            <p14:sldId id="329"/>
            <p14:sldId id="312"/>
            <p14:sldId id="313"/>
            <p14:sldId id="315"/>
            <p14:sldId id="318"/>
            <p14:sldId id="319"/>
            <p14:sldId id="339"/>
            <p14:sldId id="323"/>
            <p14:sldId id="324"/>
            <p14:sldId id="325"/>
            <p14:sldId id="326"/>
            <p14:sldId id="327"/>
            <p14:sldId id="320"/>
            <p14:sldId id="321"/>
            <p14:sldId id="322"/>
            <p14:sldId id="337"/>
            <p14:sldId id="338"/>
            <p14:sldId id="331"/>
            <p14:sldId id="332"/>
            <p14:sldId id="333"/>
            <p14:sldId id="289"/>
            <p14:sldId id="335"/>
            <p14:sldId id="340"/>
          </p14:sldIdLst>
        </p14:section>
        <p14:section name="Untitled Section" id="{B7120DC9-A2B7-4A93-94B9-A4A5B9BD77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583D"/>
    <a:srgbClr val="FF87B5"/>
    <a:srgbClr val="C7AFFF"/>
    <a:srgbClr val="C8B1FF"/>
    <a:srgbClr val="1A0087"/>
    <a:srgbClr val="35CCFF"/>
    <a:srgbClr val="F0F0F0"/>
    <a:srgbClr val="A1DA56"/>
    <a:srgbClr val="FF0267"/>
    <a:srgbClr val="0E23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258ED9-2D4D-9600-441D-22BA222CD283}" v="24" dt="2025-10-02T08:57:51.3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59" autoAdjust="0"/>
    <p:restoredTop sz="94660"/>
  </p:normalViewPr>
  <p:slideViewPr>
    <p:cSldViewPr snapToGrid="0">
      <p:cViewPr>
        <p:scale>
          <a:sx n="100" d="100"/>
          <a:sy n="100" d="100"/>
        </p:scale>
        <p:origin x="778" y="-4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US"/>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329713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1765747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3694590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280411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US"/>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1069526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1295042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US"/>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258973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1016684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2254298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2814092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US"/>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US" dirty="0"/>
              <a:t>Click icon to add picture</a:t>
            </a:r>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fld id="{F7888F9A-879D-4786-B9A9-6D6AD8F41962}" type="datetimeFigureOut">
              <a:rPr lang="en-GB" smtClean="0"/>
              <a:t>02/10/2025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ABB18DD-0B37-475F-8DF7-50F46C17B2D8}" type="slidenum">
              <a:rPr lang="en-GB" smtClean="0"/>
              <a:t>‹#›</a:t>
            </a:fld>
            <a:endParaRPr lang="en-GB" dirty="0"/>
          </a:p>
        </p:txBody>
      </p:sp>
    </p:spTree>
    <p:extLst>
      <p:ext uri="{BB962C8B-B14F-4D97-AF65-F5344CB8AC3E}">
        <p14:creationId xmlns:p14="http://schemas.microsoft.com/office/powerpoint/2010/main" val="1348210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F7888F9A-879D-4786-B9A9-6D6AD8F41962}" type="datetimeFigureOut">
              <a:rPr lang="en-GB" smtClean="0"/>
              <a:t>02/10/2025</a:t>
            </a:fld>
            <a:endParaRPr lang="en-GB" dirty="0"/>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1ABB18DD-0B37-475F-8DF7-50F46C17B2D8}" type="slidenum">
              <a:rPr lang="en-GB" smtClean="0"/>
              <a:t>‹#›</a:t>
            </a:fld>
            <a:endParaRPr lang="en-GB" dirty="0"/>
          </a:p>
        </p:txBody>
      </p:sp>
    </p:spTree>
    <p:extLst>
      <p:ext uri="{BB962C8B-B14F-4D97-AF65-F5344CB8AC3E}">
        <p14:creationId xmlns:p14="http://schemas.microsoft.com/office/powerpoint/2010/main" val="13667987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mailto:signbrightbsl@gmail.com"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laura.trussell-harris@law.ac.uk"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s://employabilityportal.law.ac.uk/students/events/detail/1360947" TargetMode="External"/><Relationship Id="rId2" Type="http://schemas.openxmlformats.org/officeDocument/2006/relationships/hyperlink" Target="https://www.93percent.club/socialmobilityfactory"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employabilityportal.law.ac.uk/"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hyperlink" Target="https://citycareerseries.clickmeeting.com/commercial-law-applications-masterclass-cla-x-uni-of-law-/register" TargetMode="External"/><Relationship Id="rId2" Type="http://schemas.openxmlformats.org/officeDocument/2006/relationships/hyperlink" Target="https://www.commerciallaw.academy/"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thenegotiationclubs.com/student-society"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png"/><Relationship Id="rId7" Type="http://schemas.openxmlformats.org/officeDocument/2006/relationships/hyperlink" Target="mailto:studentsunion@law.ac.uk" TargetMode="External"/><Relationship Id="rId2" Type="http://schemas.openxmlformats.org/officeDocument/2006/relationships/hyperlink" Target="https://forms.office.com/e/NhUeD554kg" TargetMode="Externa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hyperlink" Target="https://studentsunion.law.ac.uk/sdp" TargetMode="External"/><Relationship Id="rId4" Type="http://schemas.openxmlformats.org/officeDocument/2006/relationships/image" Target="../media/image5.png"/><Relationship Id="rId9"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book.stripe.com/4gM5kv75ceihchj3uweME03"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7.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7.png"/><Relationship Id="rId4" Type="http://schemas.openxmlformats.org/officeDocument/2006/relationships/image" Target="../media/image10.png"/></Relationships>
</file>

<file path=ppt/slides/_rels/slide3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9.jpeg"/><Relationship Id="rId7"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3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9.jpeg"/><Relationship Id="rId7" Type="http://schemas.openxmlformats.org/officeDocument/2006/relationships/hyperlink" Target="mailto:admin@emsolutions.uk" TargetMode="External"/><Relationship Id="rId2" Type="http://schemas.openxmlformats.org/officeDocument/2006/relationships/image" Target="../media/image8.jpe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png"/></Relationships>
</file>

<file path=ppt/slides/_rels/slide3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https://forms.office.com/pages/responsepage.aspx?id=8eZDEXRsh0Sw-0hOVesskIpvC7gGifJLg98oOmitEVNUMjhDMjU5RUkyMVFSNzJFRUtQRlJWQ01HTy4u&amp;route=shorturl" TargetMode="External"/><Relationship Id="rId2" Type="http://schemas.openxmlformats.org/officeDocument/2006/relationships/hyperlink" Target="https://mhfaengland.org/individuals/adult/mental-health-first-aid/" TargetMode="Externa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png"/><Relationship Id="rId7" Type="http://schemas.openxmlformats.org/officeDocument/2006/relationships/hyperlink" Target="mailto:studentsunion@law.ac.uk" TargetMode="External"/><Relationship Id="rId2" Type="http://schemas.openxmlformats.org/officeDocument/2006/relationships/hyperlink" Target="https://forms.office.com/e/NhUeD554kg" TargetMode="Externa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hyperlink" Target="https://studentsunion.law.ac.uk/sdp" TargetMode="External"/><Relationship Id="rId4" Type="http://schemas.openxmlformats.org/officeDocument/2006/relationships/image" Target="../media/image5.png"/><Relationship Id="rId9" Type="http://schemas.openxmlformats.org/officeDocument/2006/relationships/image" Target="../media/image1.png"/></Relationships>
</file>

<file path=ppt/slides/_rels/slide4.xml.rels><?xml version="1.0" encoding="UTF-8" standalone="yes"?>
<Relationships xmlns="http://schemas.openxmlformats.org/package/2006/relationships"><Relationship Id="rId8" Type="http://schemas.openxmlformats.org/officeDocument/2006/relationships/slide" Target="slide11.xml"/><Relationship Id="rId13" Type="http://schemas.openxmlformats.org/officeDocument/2006/relationships/slide" Target="slide16.xml"/><Relationship Id="rId18" Type="http://schemas.openxmlformats.org/officeDocument/2006/relationships/slide" Target="slide21.xml"/><Relationship Id="rId26" Type="http://schemas.openxmlformats.org/officeDocument/2006/relationships/slide" Target="slide29.xml"/><Relationship Id="rId3" Type="http://schemas.openxmlformats.org/officeDocument/2006/relationships/slide" Target="slide6.xml"/><Relationship Id="rId21" Type="http://schemas.openxmlformats.org/officeDocument/2006/relationships/slide" Target="slide24.xml"/><Relationship Id="rId7" Type="http://schemas.openxmlformats.org/officeDocument/2006/relationships/slide" Target="slide10.xml"/><Relationship Id="rId12" Type="http://schemas.openxmlformats.org/officeDocument/2006/relationships/slide" Target="slide15.xml"/><Relationship Id="rId17" Type="http://schemas.openxmlformats.org/officeDocument/2006/relationships/slide" Target="slide20.xml"/><Relationship Id="rId25" Type="http://schemas.openxmlformats.org/officeDocument/2006/relationships/slide" Target="slide28.xml"/><Relationship Id="rId2" Type="http://schemas.openxmlformats.org/officeDocument/2006/relationships/slide" Target="slide5.xml"/><Relationship Id="rId16" Type="http://schemas.openxmlformats.org/officeDocument/2006/relationships/slide" Target="slide19.xml"/><Relationship Id="rId20" Type="http://schemas.openxmlformats.org/officeDocument/2006/relationships/slide" Target="slide23.xml"/><Relationship Id="rId29" Type="http://schemas.openxmlformats.org/officeDocument/2006/relationships/slide" Target="slide32.xml"/><Relationship Id="rId1" Type="http://schemas.openxmlformats.org/officeDocument/2006/relationships/slideLayout" Target="../slideLayouts/slideLayout1.xml"/><Relationship Id="rId6" Type="http://schemas.openxmlformats.org/officeDocument/2006/relationships/slide" Target="slide9.xml"/><Relationship Id="rId11" Type="http://schemas.openxmlformats.org/officeDocument/2006/relationships/slide" Target="slide14.xml"/><Relationship Id="rId24" Type="http://schemas.openxmlformats.org/officeDocument/2006/relationships/slide" Target="slide27.xml"/><Relationship Id="rId5" Type="http://schemas.openxmlformats.org/officeDocument/2006/relationships/slide" Target="slide8.xml"/><Relationship Id="rId15" Type="http://schemas.openxmlformats.org/officeDocument/2006/relationships/slide" Target="slide18.xml"/><Relationship Id="rId23" Type="http://schemas.openxmlformats.org/officeDocument/2006/relationships/slide" Target="slide26.xml"/><Relationship Id="rId28" Type="http://schemas.openxmlformats.org/officeDocument/2006/relationships/slide" Target="slide31.xml"/><Relationship Id="rId10" Type="http://schemas.openxmlformats.org/officeDocument/2006/relationships/slide" Target="slide13.xml"/><Relationship Id="rId19" Type="http://schemas.openxmlformats.org/officeDocument/2006/relationships/slide" Target="slide22.xml"/><Relationship Id="rId4" Type="http://schemas.openxmlformats.org/officeDocument/2006/relationships/slide" Target="slide7.xml"/><Relationship Id="rId9" Type="http://schemas.openxmlformats.org/officeDocument/2006/relationships/slide" Target="slide12.xml"/><Relationship Id="rId14" Type="http://schemas.openxmlformats.org/officeDocument/2006/relationships/slide" Target="slide17.xml"/><Relationship Id="rId22" Type="http://schemas.openxmlformats.org/officeDocument/2006/relationships/slide" Target="slide25.xml"/><Relationship Id="rId27" Type="http://schemas.openxmlformats.org/officeDocument/2006/relationships/slide" Target="slide30.xml"/><Relationship Id="rId30"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ADB45880-FD54-3B83-3434-B35023019D5E}"/>
              </a:ext>
            </a:extLst>
          </p:cNvPr>
          <p:cNvSpPr/>
          <p:nvPr/>
        </p:nvSpPr>
        <p:spPr>
          <a:xfrm>
            <a:off x="137160" y="0"/>
            <a:ext cx="7422514" cy="10691813"/>
          </a:xfrm>
          <a:custGeom>
            <a:avLst/>
            <a:gdLst>
              <a:gd name="connsiteX0" fmla="*/ 0 w 7559674"/>
              <a:gd name="connsiteY0" fmla="*/ 0 h 10691813"/>
              <a:gd name="connsiteX1" fmla="*/ 7559674 w 7559674"/>
              <a:gd name="connsiteY1" fmla="*/ 0 h 10691813"/>
              <a:gd name="connsiteX2" fmla="*/ 7559674 w 7559674"/>
              <a:gd name="connsiteY2" fmla="*/ 582986 h 10691813"/>
              <a:gd name="connsiteX3" fmla="*/ 7399793 w 7559674"/>
              <a:gd name="connsiteY3" fmla="*/ 532495 h 10691813"/>
              <a:gd name="connsiteX4" fmla="*/ 5793998 w 7559674"/>
              <a:gd name="connsiteY4" fmla="*/ 305906 h 10691813"/>
              <a:gd name="connsiteX5" fmla="*/ 393998 w 7559674"/>
              <a:gd name="connsiteY5" fmla="*/ 5345906 h 10691813"/>
              <a:gd name="connsiteX6" fmla="*/ 5793998 w 7559674"/>
              <a:gd name="connsiteY6" fmla="*/ 10385906 h 10691813"/>
              <a:gd name="connsiteX7" fmla="*/ 7399793 w 7559674"/>
              <a:gd name="connsiteY7" fmla="*/ 10159318 h 10691813"/>
              <a:gd name="connsiteX8" fmla="*/ 7559674 w 7559674"/>
              <a:gd name="connsiteY8" fmla="*/ 10108826 h 10691813"/>
              <a:gd name="connsiteX9" fmla="*/ 7559674 w 7559674"/>
              <a:gd name="connsiteY9" fmla="*/ 10691813 h 10691813"/>
              <a:gd name="connsiteX10" fmla="*/ 0 w 7559674"/>
              <a:gd name="connsiteY10" fmla="*/ 10691813 h 10691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559674" h="10691813">
                <a:moveTo>
                  <a:pt x="0" y="0"/>
                </a:moveTo>
                <a:lnTo>
                  <a:pt x="7559674" y="0"/>
                </a:lnTo>
                <a:lnTo>
                  <a:pt x="7559674" y="582986"/>
                </a:lnTo>
                <a:lnTo>
                  <a:pt x="7399793" y="532495"/>
                </a:lnTo>
                <a:cubicBezTo>
                  <a:pt x="6892523" y="385236"/>
                  <a:pt x="6353187" y="305906"/>
                  <a:pt x="5793998" y="305906"/>
                </a:cubicBezTo>
                <a:cubicBezTo>
                  <a:pt x="2811660" y="305906"/>
                  <a:pt x="393998" y="2562391"/>
                  <a:pt x="393998" y="5345906"/>
                </a:cubicBezTo>
                <a:cubicBezTo>
                  <a:pt x="393998" y="8129421"/>
                  <a:pt x="2811660" y="10385906"/>
                  <a:pt x="5793998" y="10385906"/>
                </a:cubicBezTo>
                <a:cubicBezTo>
                  <a:pt x="6353187" y="10385906"/>
                  <a:pt x="6892523" y="10306576"/>
                  <a:pt x="7399793" y="10159318"/>
                </a:cubicBezTo>
                <a:lnTo>
                  <a:pt x="7559674" y="10108826"/>
                </a:lnTo>
                <a:lnTo>
                  <a:pt x="7559674" y="10691813"/>
                </a:lnTo>
                <a:lnTo>
                  <a:pt x="0" y="10691813"/>
                </a:lnTo>
                <a:close/>
              </a:path>
            </a:pathLst>
          </a:cu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0" name="Freeform: Shape 19">
            <a:extLst>
              <a:ext uri="{FF2B5EF4-FFF2-40B4-BE49-F238E27FC236}">
                <a16:creationId xmlns:a16="http://schemas.microsoft.com/office/drawing/2014/main" id="{5C96B7FE-6781-524E-99C3-DECD15976CE0}"/>
              </a:ext>
            </a:extLst>
          </p:cNvPr>
          <p:cNvSpPr/>
          <p:nvPr/>
        </p:nvSpPr>
        <p:spPr>
          <a:xfrm>
            <a:off x="0" y="0"/>
            <a:ext cx="3783750" cy="10691813"/>
          </a:xfrm>
          <a:custGeom>
            <a:avLst/>
            <a:gdLst>
              <a:gd name="connsiteX0" fmla="*/ 0 w 3783750"/>
              <a:gd name="connsiteY0" fmla="*/ 0 h 10691813"/>
              <a:gd name="connsiteX1" fmla="*/ 3783748 w 3783750"/>
              <a:gd name="connsiteY1" fmla="*/ 0 h 10691813"/>
              <a:gd name="connsiteX2" fmla="*/ 3692074 w 3783750"/>
              <a:gd name="connsiteY2" fmla="*/ 38556 h 10691813"/>
              <a:gd name="connsiteX3" fmla="*/ 393998 w 3783750"/>
              <a:gd name="connsiteY3" fmla="*/ 5345906 h 10691813"/>
              <a:gd name="connsiteX4" fmla="*/ 3692074 w 3783750"/>
              <a:gd name="connsiteY4" fmla="*/ 10653257 h 10691813"/>
              <a:gd name="connsiteX5" fmla="*/ 3783750 w 3783750"/>
              <a:gd name="connsiteY5" fmla="*/ 10691813 h 10691813"/>
              <a:gd name="connsiteX6" fmla="*/ 0 w 3783750"/>
              <a:gd name="connsiteY6" fmla="*/ 10691813 h 10691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83750" h="10691813">
                <a:moveTo>
                  <a:pt x="0" y="0"/>
                </a:moveTo>
                <a:lnTo>
                  <a:pt x="3783748" y="0"/>
                </a:lnTo>
                <a:lnTo>
                  <a:pt x="3692074" y="38556"/>
                </a:lnTo>
                <a:cubicBezTo>
                  <a:pt x="1753933" y="912971"/>
                  <a:pt x="393998" y="2960036"/>
                  <a:pt x="393998" y="5345906"/>
                </a:cubicBezTo>
                <a:cubicBezTo>
                  <a:pt x="393998" y="7731776"/>
                  <a:pt x="1753933" y="9778841"/>
                  <a:pt x="3692074" y="10653257"/>
                </a:cubicBezTo>
                <a:lnTo>
                  <a:pt x="3783750" y="10691813"/>
                </a:lnTo>
                <a:lnTo>
                  <a:pt x="0" y="1069181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19" name="Freeform: Shape 18">
            <a:extLst>
              <a:ext uri="{FF2B5EF4-FFF2-40B4-BE49-F238E27FC236}">
                <a16:creationId xmlns:a16="http://schemas.microsoft.com/office/drawing/2014/main" id="{61506DF6-DFEE-31D6-46A6-28E7BF2B8106}"/>
              </a:ext>
            </a:extLst>
          </p:cNvPr>
          <p:cNvSpPr/>
          <p:nvPr/>
        </p:nvSpPr>
        <p:spPr>
          <a:xfrm>
            <a:off x="2" y="0"/>
            <a:ext cx="1615478" cy="10691813"/>
          </a:xfrm>
          <a:custGeom>
            <a:avLst/>
            <a:gdLst>
              <a:gd name="connsiteX0" fmla="*/ 0 w 2742685"/>
              <a:gd name="connsiteY0" fmla="*/ 0 h 10691813"/>
              <a:gd name="connsiteX1" fmla="*/ 2742684 w 2742685"/>
              <a:gd name="connsiteY1" fmla="*/ 0 h 10691813"/>
              <a:gd name="connsiteX2" fmla="*/ 2563092 w 2742685"/>
              <a:gd name="connsiteY2" fmla="*/ 153253 h 10691813"/>
              <a:gd name="connsiteX3" fmla="*/ 393998 w 2742685"/>
              <a:gd name="connsiteY3" fmla="*/ 5345906 h 10691813"/>
              <a:gd name="connsiteX4" fmla="*/ 2563092 w 2742685"/>
              <a:gd name="connsiteY4" fmla="*/ 10538559 h 10691813"/>
              <a:gd name="connsiteX5" fmla="*/ 2742685 w 2742685"/>
              <a:gd name="connsiteY5" fmla="*/ 10691813 h 10691813"/>
              <a:gd name="connsiteX6" fmla="*/ 0 w 2742685"/>
              <a:gd name="connsiteY6" fmla="*/ 10691813 h 10691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42685" h="10691813">
                <a:moveTo>
                  <a:pt x="0" y="0"/>
                </a:moveTo>
                <a:lnTo>
                  <a:pt x="2742684" y="0"/>
                </a:lnTo>
                <a:lnTo>
                  <a:pt x="2563092" y="153253"/>
                </a:lnTo>
                <a:cubicBezTo>
                  <a:pt x="1246319" y="1334959"/>
                  <a:pt x="393998" y="3220991"/>
                  <a:pt x="393998" y="5345906"/>
                </a:cubicBezTo>
                <a:cubicBezTo>
                  <a:pt x="393998" y="7470822"/>
                  <a:pt x="1246319" y="9356853"/>
                  <a:pt x="2563092" y="10538559"/>
                </a:cubicBezTo>
                <a:lnTo>
                  <a:pt x="2742685" y="10691813"/>
                </a:lnTo>
                <a:lnTo>
                  <a:pt x="0" y="10691813"/>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31" name="TextBox 30">
            <a:extLst>
              <a:ext uri="{FF2B5EF4-FFF2-40B4-BE49-F238E27FC236}">
                <a16:creationId xmlns:a16="http://schemas.microsoft.com/office/drawing/2014/main" id="{E7251A0E-2D7F-AE66-F726-90E480E6AB44}"/>
              </a:ext>
            </a:extLst>
          </p:cNvPr>
          <p:cNvSpPr txBox="1"/>
          <p:nvPr/>
        </p:nvSpPr>
        <p:spPr>
          <a:xfrm>
            <a:off x="1371342" y="6745531"/>
            <a:ext cx="4572853" cy="584775"/>
          </a:xfrm>
          <a:prstGeom prst="rect">
            <a:avLst/>
          </a:prstGeom>
          <a:noFill/>
        </p:spPr>
        <p:txBody>
          <a:bodyPr wrap="square" lIns="91440" tIns="45720" rIns="91440" bIns="45720" rtlCol="0" anchor="t">
            <a:spAutoFit/>
          </a:bodyPr>
          <a:lstStyle/>
          <a:p>
            <a:r>
              <a:rPr lang="en-GB" sz="3200" dirty="0">
                <a:latin typeface="Roboto Condensed" panose="02000000000000000000" pitchFamily="2" charset="0"/>
                <a:ea typeface="Roboto Condensed" panose="02000000000000000000" pitchFamily="2" charset="0"/>
              </a:rPr>
              <a:t>October - December 2025</a:t>
            </a:r>
          </a:p>
        </p:txBody>
      </p:sp>
      <p:sp>
        <p:nvSpPr>
          <p:cNvPr id="35" name="Rectangle 34">
            <a:extLst>
              <a:ext uri="{FF2B5EF4-FFF2-40B4-BE49-F238E27FC236}">
                <a16:creationId xmlns:a16="http://schemas.microsoft.com/office/drawing/2014/main" id="{E2DEEC1A-D7B2-F6B4-71BA-3E9B50FC748D}"/>
              </a:ext>
            </a:extLst>
          </p:cNvPr>
          <p:cNvSpPr/>
          <p:nvPr/>
        </p:nvSpPr>
        <p:spPr>
          <a:xfrm>
            <a:off x="-1" y="6570159"/>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 name="Rectangle 35">
            <a:extLst>
              <a:ext uri="{FF2B5EF4-FFF2-40B4-BE49-F238E27FC236}">
                <a16:creationId xmlns:a16="http://schemas.microsoft.com/office/drawing/2014/main" id="{369D24EE-EF8A-1E3B-8EFA-56002F7F2BC3}"/>
              </a:ext>
            </a:extLst>
          </p:cNvPr>
          <p:cNvSpPr/>
          <p:nvPr/>
        </p:nvSpPr>
        <p:spPr>
          <a:xfrm>
            <a:off x="-2" y="6615878"/>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 name="Rectangle 36">
            <a:extLst>
              <a:ext uri="{FF2B5EF4-FFF2-40B4-BE49-F238E27FC236}">
                <a16:creationId xmlns:a16="http://schemas.microsoft.com/office/drawing/2014/main" id="{E040A959-F090-2EB5-A977-D6DBF76F4B57}"/>
              </a:ext>
            </a:extLst>
          </p:cNvPr>
          <p:cNvSpPr/>
          <p:nvPr/>
        </p:nvSpPr>
        <p:spPr>
          <a:xfrm>
            <a:off x="0" y="6657845"/>
            <a:ext cx="7559676" cy="45719"/>
          </a:xfrm>
          <a:prstGeom prst="rect">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3" name="Picture 2" descr="A black and white logo&#10;&#10;AI-generated content may be incorrect.">
            <a:extLst>
              <a:ext uri="{FF2B5EF4-FFF2-40B4-BE49-F238E27FC236}">
                <a16:creationId xmlns:a16="http://schemas.microsoft.com/office/drawing/2014/main" id="{1C486DE6-6A86-69E2-FACF-B1B1F399BB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9919" y="565436"/>
            <a:ext cx="2648553" cy="2280169"/>
          </a:xfrm>
          <a:prstGeom prst="rect">
            <a:avLst/>
          </a:prstGeom>
          <a:ln>
            <a:noFill/>
          </a:ln>
        </p:spPr>
      </p:pic>
      <p:pic>
        <p:nvPicPr>
          <p:cNvPr id="8" name="Picture 7">
            <a:extLst>
              <a:ext uri="{FF2B5EF4-FFF2-40B4-BE49-F238E27FC236}">
                <a16:creationId xmlns:a16="http://schemas.microsoft.com/office/drawing/2014/main" id="{C15F9092-AC22-F638-134F-953FBC78B758}"/>
              </a:ext>
            </a:extLst>
          </p:cNvPr>
          <p:cNvPicPr>
            <a:picLocks noChangeAspect="1"/>
          </p:cNvPicPr>
          <p:nvPr/>
        </p:nvPicPr>
        <p:blipFill>
          <a:blip r:embed="rId3"/>
          <a:stretch>
            <a:fillRect/>
          </a:stretch>
        </p:blipFill>
        <p:spPr>
          <a:xfrm>
            <a:off x="840081" y="3087779"/>
            <a:ext cx="7559675" cy="3948854"/>
          </a:xfrm>
          <a:prstGeom prst="rect">
            <a:avLst/>
          </a:prstGeom>
        </p:spPr>
      </p:pic>
    </p:spTree>
    <p:extLst>
      <p:ext uri="{BB962C8B-B14F-4D97-AF65-F5344CB8AC3E}">
        <p14:creationId xmlns:p14="http://schemas.microsoft.com/office/powerpoint/2010/main" val="144078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693EA-5161-3C43-1604-FDE8A642C2E9}"/>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BC1228FB-1B47-61CE-ACE4-9344DEBD9769}"/>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3AED6C13-16BE-EE56-E949-BE0EA405F111}"/>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D70D5874-2ADA-FBEF-3F66-41CF8A62EAE7}"/>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B95CBD52-675A-A2C1-042D-0A8C4F0360CE}"/>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299B2967-6354-0C90-FBE1-F5814F4329EA}"/>
              </a:ext>
            </a:extLst>
          </p:cNvPr>
          <p:cNvSpPr txBox="1"/>
          <p:nvPr/>
        </p:nvSpPr>
        <p:spPr>
          <a:xfrm>
            <a:off x="489208" y="1256830"/>
            <a:ext cx="4572853" cy="800219"/>
          </a:xfrm>
          <a:prstGeom prst="rect">
            <a:avLst/>
          </a:prstGeom>
          <a:noFill/>
        </p:spPr>
        <p:txBody>
          <a:bodyPr wrap="square" lIns="91440" tIns="45720" rIns="91440" bIns="45720" rtlCol="0" anchor="t">
            <a:spAutoFit/>
          </a:bodyPr>
          <a:lstStyle/>
          <a:p>
            <a:pPr lvl="0"/>
            <a:r>
              <a:rPr kumimoji="0" lang="en-GB"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rPr>
              <a:t>Access t</a:t>
            </a:r>
            <a:r>
              <a:rPr lang="en-GB" b="1" dirty="0">
                <a:solidFill>
                  <a:srgbClr val="FD583D"/>
                </a:solidFill>
                <a:latin typeface="Roboto Condensed" panose="02000000000000000000" pitchFamily="2" charset="0"/>
                <a:ea typeface="Roboto Condensed" panose="02000000000000000000" pitchFamily="2" charset="0"/>
              </a:rPr>
              <a:t>o Justice</a:t>
            </a:r>
            <a:endParaRPr kumimoji="0" lang="en-GB"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BPC LLM Students, Supervised by Robina Munir-Nadeem, Lecturer and Solicitor,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2601A639-FEF8-4C0D-2859-E9BC5482DC57}"/>
              </a:ext>
            </a:extLst>
          </p:cNvPr>
          <p:cNvSpPr txBox="1"/>
          <p:nvPr/>
        </p:nvSpPr>
        <p:spPr>
          <a:xfrm>
            <a:off x="489208" y="2222062"/>
            <a:ext cx="5146963" cy="5478423"/>
          </a:xfrm>
          <a:prstGeom prst="rect">
            <a:avLst/>
          </a:prstGeom>
          <a:noFill/>
        </p:spPr>
        <p:txBody>
          <a:bodyPr wrap="square" lIns="91440" tIns="45720" rIns="91440" bIns="45720" anchor="t">
            <a:spAutoFit/>
          </a:bodyPr>
          <a:lstStyle/>
          <a:p>
            <a:pPr lvl="0"/>
            <a:r>
              <a:rPr lang="en-GB" sz="1400" dirty="0">
                <a:highlight>
                  <a:srgbClr val="FFFFFF"/>
                </a:highlight>
                <a:latin typeface="Work Sans Medium" panose="00000600000000000000" pitchFamily="50" charset="0"/>
                <a:ea typeface="Roboto Condensed" panose="02000000000000000000" pitchFamily="2" charset="0"/>
              </a:rPr>
              <a:t>This session explores the meaning and importance of Access to Justice, focusing on how individuals in the UK engage with the legal system to protect their rights. We'll examine the rule of law, the impact of legal aid cuts, and alternative ways people can access legal support. </a:t>
            </a:r>
          </a:p>
          <a:p>
            <a:pPr lvl="0"/>
            <a:endParaRPr lang="en-GB" sz="1400" dirty="0">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Topics include: </a:t>
            </a:r>
          </a:p>
          <a:p>
            <a:pPr marL="285750" lvl="0" indent="-285750">
              <a:buFont typeface="Arial" panose="020B0604020202020204" pitchFamily="34" charset="0"/>
              <a:buChar char="•"/>
            </a:pPr>
            <a:r>
              <a:rPr lang="en-GB" sz="1400" dirty="0">
                <a:highlight>
                  <a:srgbClr val="FFFFFF"/>
                </a:highlight>
                <a:latin typeface="Work Sans Medium" panose="00000600000000000000" pitchFamily="50" charset="0"/>
                <a:ea typeface="Roboto Condensed" panose="02000000000000000000" pitchFamily="2" charset="0"/>
              </a:rPr>
              <a:t>The principle of Access to Justice and the rule of law</a:t>
            </a:r>
          </a:p>
          <a:p>
            <a:pPr marL="285750" lvl="0" indent="-285750">
              <a:buFont typeface="Arial" panose="020B0604020202020204" pitchFamily="34" charset="0"/>
              <a:buChar char="•"/>
            </a:pPr>
            <a:r>
              <a:rPr lang="en-GB" sz="1400" dirty="0">
                <a:highlight>
                  <a:srgbClr val="FFFFFF"/>
                </a:highlight>
                <a:latin typeface="Work Sans Medium" panose="00000600000000000000" pitchFamily="50" charset="0"/>
                <a:ea typeface="Roboto Condensed" panose="02000000000000000000" pitchFamily="2" charset="0"/>
              </a:rPr>
              <a:t>Legal aid cuts and its impact on society and the legal profession</a:t>
            </a:r>
          </a:p>
          <a:p>
            <a:pPr marL="285750" lvl="0" indent="-285750">
              <a:buFont typeface="Arial" panose="020B0604020202020204" pitchFamily="34" charset="0"/>
              <a:buChar char="•"/>
            </a:pPr>
            <a:r>
              <a:rPr lang="en-GB" sz="1400" dirty="0">
                <a:highlight>
                  <a:srgbClr val="FFFFFF"/>
                </a:highlight>
                <a:latin typeface="Work Sans Medium" panose="00000600000000000000" pitchFamily="50" charset="0"/>
                <a:ea typeface="Roboto Condensed" panose="02000000000000000000" pitchFamily="2" charset="0"/>
              </a:rPr>
              <a:t>Human rights and equality before the law </a:t>
            </a:r>
          </a:p>
          <a:p>
            <a:pPr marL="285750" lvl="0" indent="-285750">
              <a:buFont typeface="Arial" panose="020B0604020202020204" pitchFamily="34" charset="0"/>
              <a:buChar char="•"/>
            </a:pPr>
            <a:r>
              <a:rPr lang="en-GB" sz="1400" dirty="0">
                <a:highlight>
                  <a:srgbClr val="FFFFFF"/>
                </a:highlight>
                <a:latin typeface="Work Sans Medium" panose="00000600000000000000" pitchFamily="50" charset="0"/>
                <a:ea typeface="Roboto Condensed" panose="02000000000000000000" pitchFamily="2" charset="0"/>
              </a:rPr>
              <a:t>The role of law students, paralegals, and junior lawyers in improving access </a:t>
            </a:r>
          </a:p>
          <a:p>
            <a:pPr marL="285750" lvl="0" indent="-285750">
              <a:buFont typeface="Arial" panose="020B0604020202020204" pitchFamily="34" charset="0"/>
              <a:buChar char="•"/>
            </a:pPr>
            <a:r>
              <a:rPr lang="en-GB" sz="1400" dirty="0">
                <a:highlight>
                  <a:srgbClr val="FFFFFF"/>
                </a:highlight>
                <a:latin typeface="Work Sans Medium" panose="00000600000000000000" pitchFamily="50" charset="0"/>
                <a:ea typeface="Roboto Condensed" panose="02000000000000000000" pitchFamily="2" charset="0"/>
              </a:rPr>
              <a:t>Practical steps you can take during your studies and early career </a:t>
            </a:r>
          </a:p>
          <a:p>
            <a:pPr lvl="0"/>
            <a:endParaRPr lang="en-GB" sz="1400" dirty="0">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Delivered by: Students on the BPC LLM Programme at The University of Law, as part of the Pro Bono module, supervised by Robina Munir-Nadeem a </a:t>
            </a:r>
            <a:r>
              <a:rPr lang="en-GB" sz="1400" dirty="0" err="1">
                <a:highlight>
                  <a:srgbClr val="FFFFFF"/>
                </a:highlight>
                <a:latin typeface="Work Sans Medium" panose="00000600000000000000" pitchFamily="50" charset="0"/>
                <a:ea typeface="Roboto Condensed" panose="02000000000000000000" pitchFamily="2" charset="0"/>
              </a:rPr>
              <a:t>ULaw</a:t>
            </a:r>
            <a:r>
              <a:rPr lang="en-GB" sz="1400" dirty="0">
                <a:highlight>
                  <a:srgbClr val="FFFFFF"/>
                </a:highlight>
                <a:latin typeface="Work Sans Medium" panose="00000600000000000000" pitchFamily="50" charset="0"/>
                <a:ea typeface="Roboto Condensed" panose="02000000000000000000" pitchFamily="2" charset="0"/>
              </a:rPr>
              <a:t> Lecturer and supervising solicitor with extensive experience in social welfare and housing law. Robina has worked for many years with vulnerable clients in the charity sector within the legal aid system.</a:t>
            </a:r>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p:txBody>
      </p:sp>
      <p:sp>
        <p:nvSpPr>
          <p:cNvPr id="4" name="Oval 3">
            <a:extLst>
              <a:ext uri="{FF2B5EF4-FFF2-40B4-BE49-F238E27FC236}">
                <a16:creationId xmlns:a16="http://schemas.microsoft.com/office/drawing/2014/main" id="{DD102671-ADBB-EA13-E514-D61A6C8EFA5C}"/>
              </a:ext>
            </a:extLst>
          </p:cNvPr>
          <p:cNvSpPr/>
          <p:nvPr/>
        </p:nvSpPr>
        <p:spPr>
          <a:xfrm>
            <a:off x="420916" y="7742466"/>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9A989E55-9755-4149-1B7B-7C87EEA3711C}"/>
              </a:ext>
            </a:extLst>
          </p:cNvPr>
          <p:cNvSpPr/>
          <p:nvPr/>
        </p:nvSpPr>
        <p:spPr>
          <a:xfrm>
            <a:off x="1368947" y="7742466"/>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1 .5 </a:t>
            </a:r>
            <a:r>
              <a:rPr kumimoji="0" lang="en-GB" sz="18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hours</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A84FDEBD-C791-7AE6-C1F5-D19938FE76BC}"/>
              </a:ext>
            </a:extLst>
          </p:cNvPr>
          <p:cNvSpPr/>
          <p:nvPr/>
        </p:nvSpPr>
        <p:spPr>
          <a:xfrm>
            <a:off x="2329385" y="7776960"/>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Wednesday </a:t>
            </a:r>
            <a:r>
              <a:rPr lang="en-GB" b="1" dirty="0">
                <a:solidFill>
                  <a:prstClr val="white"/>
                </a:solidFill>
                <a:latin typeface="Roboto Condensed" panose="02000000000000000000" pitchFamily="2" charset="0"/>
                <a:ea typeface="Roboto Condensed" panose="02000000000000000000" pitchFamily="2" charset="0"/>
              </a:rPr>
              <a:t>29</a:t>
            </a:r>
            <a:r>
              <a:rPr lang="en-GB" b="1" baseline="30000" dirty="0">
                <a:solidFill>
                  <a:prstClr val="white"/>
                </a:solidFill>
                <a:latin typeface="Roboto Condensed" panose="02000000000000000000" pitchFamily="2" charset="0"/>
                <a:ea typeface="Roboto Condensed" panose="02000000000000000000" pitchFamily="2" charset="0"/>
              </a:rPr>
              <a:t>th</a:t>
            </a:r>
            <a:r>
              <a:rPr lang="en-GB" b="1" dirty="0">
                <a:solidFill>
                  <a:prstClr val="white"/>
                </a:solidFill>
                <a:latin typeface="Roboto Condensed" panose="02000000000000000000" pitchFamily="2" charset="0"/>
                <a:ea typeface="Roboto Condensed" panose="02000000000000000000" pitchFamily="2" charset="0"/>
              </a:rPr>
              <a:t> </a:t>
            </a:r>
            <a:r>
              <a:rPr kumimoji="0" lang="en-GB"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October, 12pm-1:30pm</a:t>
            </a:r>
          </a:p>
        </p:txBody>
      </p:sp>
      <p:grpSp>
        <p:nvGrpSpPr>
          <p:cNvPr id="3" name="Group 2">
            <a:extLst>
              <a:ext uri="{FF2B5EF4-FFF2-40B4-BE49-F238E27FC236}">
                <a16:creationId xmlns:a16="http://schemas.microsoft.com/office/drawing/2014/main" id="{0ADE4E68-C91C-0F94-72FC-B2A9B63E42AB}"/>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1B9E2037-25FE-898C-299D-B5086869ADE1}"/>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3304D46F-28BE-1D14-32C2-D07E5C1B79FB}"/>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5E365DD9-D736-60C9-35F9-EB75ABD88385}"/>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F7D35799-0F25-EB38-281A-BEA312FC64AF}"/>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D5300FF7-2B46-A387-77E3-588AC0F46155}"/>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A25D4001-6D90-93B0-73DB-61D20C6E69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3227893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D2B7A-7DAC-F240-5ED1-4BE6A0F72E27}"/>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7CCCC047-005B-8A66-FCCE-08389336DC12}"/>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32FFC003-35F7-D0EE-0E76-51CD2E6B3E23}"/>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96D84BD1-FF8E-7C74-70D5-CEF45A89ABD5}"/>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AD3FAD50-8B9B-597A-4F88-6FC24AE64A0E}"/>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9023FC7C-2B5F-EFAB-4289-A586793CFF9C}"/>
              </a:ext>
            </a:extLst>
          </p:cNvPr>
          <p:cNvSpPr txBox="1"/>
          <p:nvPr/>
        </p:nvSpPr>
        <p:spPr>
          <a:xfrm>
            <a:off x="489208" y="1256830"/>
            <a:ext cx="4572853" cy="800219"/>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Housing Options</a:t>
            </a:r>
            <a:endParaRPr kumimoji="0" lang="en-GB"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BPC LLM Students, Supervised by Robina Munir-Nadeem, Lecturer and Solicitor</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5C815056-8358-CA70-CB50-93CBFD9F9490}"/>
              </a:ext>
            </a:extLst>
          </p:cNvPr>
          <p:cNvSpPr txBox="1"/>
          <p:nvPr/>
        </p:nvSpPr>
        <p:spPr>
          <a:xfrm>
            <a:off x="489208" y="1993462"/>
            <a:ext cx="5146963" cy="5478423"/>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session explores the different types of housing arrangements available to students and young adults, with a focus on legal definitions and real-life implications. It is especially useful for those renting for the first time. The session will clarify the differences between renting, owning, licensing, joint tenancies, and student flat-shares, helping attendees understand their rights and responsibilities when entering housing agreements.</a:t>
            </a: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Topics include:</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The difference between renting and owning a property</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What a licence agreement is and how it differs from a tenancy</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The legal rights and risks involved in joint tenancies</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Understanding student housing, including flat-shares and purpose-built student accommodation</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Practical guidance for choosing housing with legal awareness</a:t>
            </a: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Delivered by students on the BPC LLM Programme at The University of Law, as part of the Pro Bono module, supervised by Robina Munir-Nadeem, </a:t>
            </a:r>
            <a:r>
              <a:rPr kumimoji="0" lang="en-GB" sz="14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ULaw</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Lecturer and supervising solicitor with extensive experience in social welfare and housing law.</a:t>
            </a:r>
          </a:p>
        </p:txBody>
      </p:sp>
      <p:sp>
        <p:nvSpPr>
          <p:cNvPr id="4" name="Oval 3">
            <a:extLst>
              <a:ext uri="{FF2B5EF4-FFF2-40B4-BE49-F238E27FC236}">
                <a16:creationId xmlns:a16="http://schemas.microsoft.com/office/drawing/2014/main" id="{293EC7D6-98BD-0335-32A2-A64445EEFA4E}"/>
              </a:ext>
            </a:extLst>
          </p:cNvPr>
          <p:cNvSpPr/>
          <p:nvPr/>
        </p:nvSpPr>
        <p:spPr>
          <a:xfrm>
            <a:off x="420916" y="7628165"/>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2FA2A5F7-6DA2-C524-7371-9DB2F6EAFC9C}"/>
              </a:ext>
            </a:extLst>
          </p:cNvPr>
          <p:cNvSpPr/>
          <p:nvPr/>
        </p:nvSpPr>
        <p:spPr>
          <a:xfrm>
            <a:off x="1368947" y="7628165"/>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45</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r>
              <a:rPr kumimoji="0" lang="en-GB" sz="18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mins</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7D57320F-00FB-2F70-C92B-956D1EC52665}"/>
              </a:ext>
            </a:extLst>
          </p:cNvPr>
          <p:cNvSpPr/>
          <p:nvPr/>
        </p:nvSpPr>
        <p:spPr>
          <a:xfrm>
            <a:off x="2329385" y="7662659"/>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Wednesday 1</a:t>
            </a:r>
            <a:r>
              <a:rPr lang="en-GB" sz="1600" b="1" dirty="0">
                <a:solidFill>
                  <a:prstClr val="white"/>
                </a:solidFill>
                <a:latin typeface="Roboto Condensed" panose="02000000000000000000" pitchFamily="2" charset="0"/>
                <a:ea typeface="Roboto Condensed" panose="02000000000000000000" pitchFamily="2" charset="0"/>
              </a:rPr>
              <a:t>9</a:t>
            </a:r>
            <a:r>
              <a:rPr lang="en-GB" sz="1600" b="1" baseline="30000" dirty="0">
                <a:solidFill>
                  <a:prstClr val="white"/>
                </a:solidFill>
                <a:latin typeface="Roboto Condensed" panose="02000000000000000000" pitchFamily="2" charset="0"/>
                <a:ea typeface="Roboto Condensed" panose="02000000000000000000" pitchFamily="2" charset="0"/>
              </a:rPr>
              <a:t>th</a:t>
            </a:r>
            <a:r>
              <a:rPr lang="en-GB" sz="1600" b="1" dirty="0">
                <a:solidFill>
                  <a:prstClr val="white"/>
                </a:solidFill>
                <a:latin typeface="Roboto Condensed" panose="02000000000000000000" pitchFamily="2" charset="0"/>
                <a:ea typeface="Roboto Condensed" panose="02000000000000000000" pitchFamily="2" charset="0"/>
              </a:rPr>
              <a:t> </a:t>
            </a:r>
            <a:r>
              <a:rPr kumimoji="0" lang="en-GB" sz="16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November, 12pm-12:45pm</a:t>
            </a:r>
          </a:p>
        </p:txBody>
      </p:sp>
      <p:grpSp>
        <p:nvGrpSpPr>
          <p:cNvPr id="21" name="Group 20">
            <a:extLst>
              <a:ext uri="{FF2B5EF4-FFF2-40B4-BE49-F238E27FC236}">
                <a16:creationId xmlns:a16="http://schemas.microsoft.com/office/drawing/2014/main" id="{65C1DDEC-983A-0397-4E39-1C046E5F450E}"/>
              </a:ext>
            </a:extLst>
          </p:cNvPr>
          <p:cNvGrpSpPr/>
          <p:nvPr/>
        </p:nvGrpSpPr>
        <p:grpSpPr>
          <a:xfrm>
            <a:off x="0" y="9333501"/>
            <a:ext cx="7559678" cy="1358312"/>
            <a:chOff x="0" y="9333501"/>
            <a:chExt cx="7559678" cy="1358312"/>
          </a:xfrm>
        </p:grpSpPr>
        <p:grpSp>
          <p:nvGrpSpPr>
            <p:cNvPr id="22" name="Group 21">
              <a:extLst>
                <a:ext uri="{FF2B5EF4-FFF2-40B4-BE49-F238E27FC236}">
                  <a16:creationId xmlns:a16="http://schemas.microsoft.com/office/drawing/2014/main" id="{9A71868D-1115-4F12-C66C-26A5690BA52C}"/>
                </a:ext>
              </a:extLst>
            </p:cNvPr>
            <p:cNvGrpSpPr/>
            <p:nvPr/>
          </p:nvGrpSpPr>
          <p:grpSpPr>
            <a:xfrm>
              <a:off x="0" y="9333501"/>
              <a:ext cx="7559678" cy="110653"/>
              <a:chOff x="-3" y="6596663"/>
              <a:chExt cx="7559678" cy="110653"/>
            </a:xfrm>
          </p:grpSpPr>
          <p:sp>
            <p:nvSpPr>
              <p:cNvPr id="28" name="Rectangle 27">
                <a:extLst>
                  <a:ext uri="{FF2B5EF4-FFF2-40B4-BE49-F238E27FC236}">
                    <a16:creationId xmlns:a16="http://schemas.microsoft.com/office/drawing/2014/main" id="{484670FC-29D1-8C76-1DEA-3981A59F58C9}"/>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9" name="Rectangle 28">
                <a:extLst>
                  <a:ext uri="{FF2B5EF4-FFF2-40B4-BE49-F238E27FC236}">
                    <a16:creationId xmlns:a16="http://schemas.microsoft.com/office/drawing/2014/main" id="{38632DA8-12C8-C451-1B94-FE56BB3DD033}"/>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30" name="Rectangle 29">
                <a:extLst>
                  <a:ext uri="{FF2B5EF4-FFF2-40B4-BE49-F238E27FC236}">
                    <a16:creationId xmlns:a16="http://schemas.microsoft.com/office/drawing/2014/main" id="{DE1C9E7F-B7FE-A25A-4385-4E18AB933045}"/>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23" name="Picture 22">
              <a:extLst>
                <a:ext uri="{FF2B5EF4-FFF2-40B4-BE49-F238E27FC236}">
                  <a16:creationId xmlns:a16="http://schemas.microsoft.com/office/drawing/2014/main" id="{5B597A73-70B9-3298-2E51-6203F90E9AD7}"/>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24" name="Picture 23" descr="A black and white logo&#10;&#10;AI-generated content may be incorrect.">
              <a:extLst>
                <a:ext uri="{FF2B5EF4-FFF2-40B4-BE49-F238E27FC236}">
                  <a16:creationId xmlns:a16="http://schemas.microsoft.com/office/drawing/2014/main" id="{98F0AD4C-9A24-7044-A2A0-9E86B7A78C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2141867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D5459-27F3-F9C9-2127-C4CB0C47CC7D}"/>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6F9545AD-2A5B-3BEF-A0FA-4F6597C846AF}"/>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7FCB71CF-FDD5-7805-1BAD-E5BC2C5079F5}"/>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8F499C17-8500-166A-05AE-28BED8138A0C}"/>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BA139B8C-E335-13AA-6D96-97E1163250F7}"/>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6" name="TextBox 15">
            <a:extLst>
              <a:ext uri="{FF2B5EF4-FFF2-40B4-BE49-F238E27FC236}">
                <a16:creationId xmlns:a16="http://schemas.microsoft.com/office/drawing/2014/main" id="{6736C4BC-9EFF-51B3-C806-16BCEB8B6BB5}"/>
              </a:ext>
            </a:extLst>
          </p:cNvPr>
          <p:cNvSpPr txBox="1"/>
          <p:nvPr/>
        </p:nvSpPr>
        <p:spPr>
          <a:xfrm>
            <a:off x="489208" y="1256830"/>
            <a:ext cx="4572853" cy="800219"/>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Tenancy Deposits and Your Legal Rights</a:t>
            </a:r>
            <a:endParaRPr kumimoji="0" lang="en-GB"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BPC LLM Students, Supervised by Robina Munir-Nadeem, Lecturer and Solicitor</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A8C4350D-899C-682B-CF86-68E4039F66BA}"/>
              </a:ext>
            </a:extLst>
          </p:cNvPr>
          <p:cNvSpPr txBox="1"/>
          <p:nvPr/>
        </p:nvSpPr>
        <p:spPr>
          <a:xfrm>
            <a:off x="489208" y="2250641"/>
            <a:ext cx="5146963" cy="5262979"/>
          </a:xfrm>
          <a:prstGeom prst="rect">
            <a:avLst/>
          </a:prstGeom>
          <a:noFill/>
        </p:spPr>
        <p:txBody>
          <a:bodyPr wrap="square" lIns="91440" tIns="45720" rIns="91440" bIns="45720" anchor="t">
            <a:spAutoFit/>
          </a:bodyPr>
          <a:lstStyle/>
          <a:p>
            <a:pPr lvl="0"/>
            <a:r>
              <a:rPr lang="en-GB" sz="1400" dirty="0">
                <a:highlight>
                  <a:srgbClr val="FFFFFF"/>
                </a:highlight>
                <a:latin typeface="Work Sans Medium" panose="00000600000000000000" pitchFamily="50" charset="0"/>
                <a:ea typeface="Roboto Condensed" panose="02000000000000000000" pitchFamily="2" charset="0"/>
              </a:rPr>
              <a:t>This session provides clear, practical guidance on tenancy deposits—what they are, when they’re required, and how the law protects them. The session aims to equip students with the knowledge to avoid common problems and understand what steps to take if disputes arise with landlords.</a:t>
            </a:r>
          </a:p>
          <a:p>
            <a:pPr lvl="0"/>
            <a:endParaRPr lang="en-GB" sz="1400" dirty="0">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Topics include:</a:t>
            </a:r>
          </a:p>
          <a:p>
            <a:pPr lvl="0"/>
            <a:r>
              <a:rPr lang="en-GB" sz="1400" dirty="0">
                <a:highlight>
                  <a:srgbClr val="FFFFFF"/>
                </a:highlight>
                <a:latin typeface="Work Sans Medium" panose="00000600000000000000" pitchFamily="50" charset="0"/>
                <a:ea typeface="Roboto Condensed" panose="02000000000000000000" pitchFamily="2" charset="0"/>
              </a:rPr>
              <a:t>• What a tenancy deposit is and whether it’s legally required</a:t>
            </a:r>
          </a:p>
          <a:p>
            <a:pPr lvl="0"/>
            <a:r>
              <a:rPr lang="en-GB" sz="1400" dirty="0">
                <a:highlight>
                  <a:srgbClr val="FFFFFF"/>
                </a:highlight>
                <a:latin typeface="Work Sans Medium" panose="00000600000000000000" pitchFamily="50" charset="0"/>
                <a:ea typeface="Roboto Condensed" panose="02000000000000000000" pitchFamily="2" charset="0"/>
              </a:rPr>
              <a:t>• Deposit protection schemes and how they work</a:t>
            </a:r>
          </a:p>
          <a:p>
            <a:pPr lvl="0"/>
            <a:r>
              <a:rPr lang="en-GB" sz="1400" dirty="0">
                <a:highlight>
                  <a:srgbClr val="FFFFFF"/>
                </a:highlight>
                <a:latin typeface="Work Sans Medium" panose="00000600000000000000" pitchFamily="50" charset="0"/>
                <a:ea typeface="Roboto Condensed" panose="02000000000000000000" pitchFamily="2" charset="0"/>
              </a:rPr>
              <a:t>• Common issues students face with deposits and how to avoid them</a:t>
            </a:r>
          </a:p>
          <a:p>
            <a:pPr lvl="0"/>
            <a:r>
              <a:rPr lang="en-GB" sz="1400" dirty="0">
                <a:highlight>
                  <a:srgbClr val="FFFFFF"/>
                </a:highlight>
                <a:latin typeface="Work Sans Medium" panose="00000600000000000000" pitchFamily="50" charset="0"/>
                <a:ea typeface="Roboto Condensed" panose="02000000000000000000" pitchFamily="2" charset="0"/>
              </a:rPr>
              <a:t>• Legal steps to take in the event of a dispute</a:t>
            </a:r>
          </a:p>
          <a:p>
            <a:pPr lvl="0"/>
            <a:r>
              <a:rPr lang="en-GB" sz="1400" dirty="0">
                <a:highlight>
                  <a:srgbClr val="FFFFFF"/>
                </a:highlight>
                <a:latin typeface="Work Sans Medium" panose="00000600000000000000" pitchFamily="50" charset="0"/>
                <a:ea typeface="Roboto Condensed" panose="02000000000000000000" pitchFamily="2" charset="0"/>
              </a:rPr>
              <a:t>• How to protect yourself with documentation and practical tools</a:t>
            </a:r>
          </a:p>
          <a:p>
            <a:pPr lvl="0"/>
            <a:endParaRPr lang="en-GB" sz="1400" dirty="0">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Delivered by students on the BPC LLM Programme at The University of Law, as part of the Pro Bono module, supervised by Robina Munir-Nadeem a </a:t>
            </a:r>
            <a:r>
              <a:rPr lang="en-GB" sz="1400" dirty="0" err="1">
                <a:highlight>
                  <a:srgbClr val="FFFFFF"/>
                </a:highlight>
                <a:latin typeface="Work Sans Medium" panose="00000600000000000000" pitchFamily="50" charset="0"/>
                <a:ea typeface="Roboto Condensed" panose="02000000000000000000" pitchFamily="2" charset="0"/>
              </a:rPr>
              <a:t>ULaw</a:t>
            </a:r>
            <a:r>
              <a:rPr lang="en-GB" sz="1400" dirty="0">
                <a:highlight>
                  <a:srgbClr val="FFFFFF"/>
                </a:highlight>
                <a:latin typeface="Work Sans Medium" panose="00000600000000000000" pitchFamily="50" charset="0"/>
                <a:ea typeface="Roboto Condensed" panose="02000000000000000000" pitchFamily="2" charset="0"/>
              </a:rPr>
              <a:t> Lecturer and supervising solicitor with extensive experience in social welfare and housing law. Robina has worked for many years with vulnerable clients in the charity sector within the legal aid system.</a:t>
            </a:r>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p:txBody>
      </p:sp>
      <p:sp>
        <p:nvSpPr>
          <p:cNvPr id="4" name="Oval 3">
            <a:extLst>
              <a:ext uri="{FF2B5EF4-FFF2-40B4-BE49-F238E27FC236}">
                <a16:creationId xmlns:a16="http://schemas.microsoft.com/office/drawing/2014/main" id="{E9F33F07-B516-3C33-1E8A-77F8DF4D4360}"/>
              </a:ext>
            </a:extLst>
          </p:cNvPr>
          <p:cNvSpPr/>
          <p:nvPr/>
        </p:nvSpPr>
        <p:spPr>
          <a:xfrm>
            <a:off x="420916" y="7813904"/>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E3BB5708-2878-E06D-6D32-EB7921816C36}"/>
              </a:ext>
            </a:extLst>
          </p:cNvPr>
          <p:cNvSpPr/>
          <p:nvPr/>
        </p:nvSpPr>
        <p:spPr>
          <a:xfrm>
            <a:off x="1368947" y="7813904"/>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45 mins</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8F5A617A-0FD9-6134-D41D-826CFB415E87}"/>
              </a:ext>
            </a:extLst>
          </p:cNvPr>
          <p:cNvSpPr/>
          <p:nvPr/>
        </p:nvSpPr>
        <p:spPr>
          <a:xfrm>
            <a:off x="2329385" y="7848398"/>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Wednesday 3</a:t>
            </a:r>
            <a:r>
              <a:rPr kumimoji="0" lang="en-GB" sz="16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rd</a:t>
            </a:r>
            <a:r>
              <a:rPr kumimoji="0" lang="en-GB" sz="16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December, 12pm-12:45pm</a:t>
            </a:r>
          </a:p>
        </p:txBody>
      </p:sp>
      <p:grpSp>
        <p:nvGrpSpPr>
          <p:cNvPr id="3" name="Group 2">
            <a:extLst>
              <a:ext uri="{FF2B5EF4-FFF2-40B4-BE49-F238E27FC236}">
                <a16:creationId xmlns:a16="http://schemas.microsoft.com/office/drawing/2014/main" id="{D7DA15B9-869C-0BCB-2534-69EC3F934F20}"/>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B49B0647-60E2-0D2C-801E-96491EABEB98}"/>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21BF6312-7A15-579D-4146-C48B4F78D2AA}"/>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a:extLst>
                  <a:ext uri="{FF2B5EF4-FFF2-40B4-BE49-F238E27FC236}">
                    <a16:creationId xmlns:a16="http://schemas.microsoft.com/office/drawing/2014/main" id="{6FC17730-ABB5-DCE6-C474-98B40E683EB2}"/>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38411F73-1D19-593D-CAF2-8EAA2C20A66B}"/>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7" name="Picture 6">
              <a:extLst>
                <a:ext uri="{FF2B5EF4-FFF2-40B4-BE49-F238E27FC236}">
                  <a16:creationId xmlns:a16="http://schemas.microsoft.com/office/drawing/2014/main" id="{DA4BB542-4FB5-DA14-5A9F-5D8A7D0AC230}"/>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8FF3EB98-3844-759B-9208-8253AC2AD4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4226507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F2CE7-7645-D7A7-3DA0-DEB030900FD7}"/>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A9FE95D7-74A3-16CF-FA2D-44CDC439562C}"/>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742105B8-64E8-58BD-B4EC-239FA84A653E}"/>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C37F94E1-5C51-2279-60BE-E9785AD0F00D}"/>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76816501-939A-82F9-5643-FE601CD11FB9}"/>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6" name="TextBox 15">
            <a:extLst>
              <a:ext uri="{FF2B5EF4-FFF2-40B4-BE49-F238E27FC236}">
                <a16:creationId xmlns:a16="http://schemas.microsoft.com/office/drawing/2014/main" id="{639DADEC-3185-791B-9DD3-99F6B80F7B34}"/>
              </a:ext>
            </a:extLst>
          </p:cNvPr>
          <p:cNvSpPr txBox="1"/>
          <p:nvPr/>
        </p:nvSpPr>
        <p:spPr>
          <a:xfrm>
            <a:off x="489208" y="1571158"/>
            <a:ext cx="4572853" cy="1015663"/>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Leadership and Management</a:t>
            </a:r>
            <a:endParaRPr kumimoji="0" lang="en-GB"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Professor Zahir Irani, Interim Deputy Vice-Chancellor (Business and Social Sciences), </a:t>
            </a:r>
            <a:br>
              <a:rPr lang="en-GB" sz="1400" b="1" dirty="0">
                <a:solidFill>
                  <a:prstClr val="black"/>
                </a:solidFill>
                <a:latin typeface="Roboto Condensed" panose="02000000000000000000" pitchFamily="2" charset="0"/>
                <a:ea typeface="Roboto Condensed" panose="02000000000000000000" pitchFamily="2" charset="0"/>
              </a:rPr>
            </a:br>
            <a:r>
              <a:rPr lang="en-GB" sz="1400" b="1" dirty="0">
                <a:solidFill>
                  <a:prstClr val="black"/>
                </a:solidFill>
                <a:latin typeface="Roboto Condensed" panose="02000000000000000000" pitchFamily="2" charset="0"/>
                <a:ea typeface="Roboto Condensed" panose="02000000000000000000" pitchFamily="2" charset="0"/>
              </a:rPr>
              <a:t>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C311111D-F78A-6C3A-DF06-E63E4F265D78}"/>
              </a:ext>
            </a:extLst>
          </p:cNvPr>
          <p:cNvSpPr txBox="1"/>
          <p:nvPr/>
        </p:nvSpPr>
        <p:spPr>
          <a:xfrm>
            <a:off x="489208" y="2752376"/>
            <a:ext cx="5146963" cy="4185761"/>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session will help participants distinguish Leadership from Management through providing an understanding of the key issues and challenges that relate to leading and managing people in complex organisations; contrasting leadership and management behaviours, styles and strategies that will enable attendees to become more efficient and effective in their future careers and roles.</a:t>
            </a:r>
          </a:p>
          <a:p>
            <a:pPr lvl="0"/>
            <a:endParaRPr lang="en-GB" sz="14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Professor Zahir Irani is the interim Deputy Vice-Chancellor (Business and Social Sciences) at </a:t>
            </a:r>
            <a:r>
              <a:rPr kumimoji="0" lang="en-GB" sz="14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ULaw</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He is a UK academic having also served as Deputy Vice-Chancellor at the University of Bradford. He has also worked at Brunel University of London and worked in the UK Government Cabinet Office. His non-executive roles include: Chair of the Bradford Economic Recovery Board, Member of NHS Bradford District Care Trust, and other Board level roles for International organisations in the Middle East/Gulf region.</a:t>
            </a:r>
          </a:p>
        </p:txBody>
      </p:sp>
      <p:sp>
        <p:nvSpPr>
          <p:cNvPr id="4" name="Oval 3">
            <a:extLst>
              <a:ext uri="{FF2B5EF4-FFF2-40B4-BE49-F238E27FC236}">
                <a16:creationId xmlns:a16="http://schemas.microsoft.com/office/drawing/2014/main" id="{ED764657-7F2F-CCF2-165A-E10FED0C9846}"/>
              </a:ext>
            </a:extLst>
          </p:cNvPr>
          <p:cNvSpPr/>
          <p:nvPr/>
        </p:nvSpPr>
        <p:spPr>
          <a:xfrm>
            <a:off x="431650" y="7551891"/>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98064D24-64D2-2BA7-8947-C82802E49A5D}"/>
              </a:ext>
            </a:extLst>
          </p:cNvPr>
          <p:cNvSpPr/>
          <p:nvPr/>
        </p:nvSpPr>
        <p:spPr>
          <a:xfrm>
            <a:off x="1452581" y="7571106"/>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1  </a:t>
            </a:r>
            <a:r>
              <a:rPr kumimoji="0" lang="en-GB" sz="18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hour</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C9A5F046-D8CD-1761-4707-E51BE1F7BC86}"/>
              </a:ext>
            </a:extLst>
          </p:cNvPr>
          <p:cNvSpPr/>
          <p:nvPr/>
        </p:nvSpPr>
        <p:spPr>
          <a:xfrm>
            <a:off x="2391644" y="7657810"/>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uLnTx/>
                <a:uFillTx/>
                <a:latin typeface="Roboto Condensed"/>
                <a:ea typeface="Roboto Condensed"/>
                <a:cs typeface="Roboto Condensed"/>
              </a:rPr>
              <a:t>Thursday 20</a:t>
            </a:r>
            <a:r>
              <a:rPr kumimoji="0" lang="en-GB" sz="1600" b="1" i="0" u="none" strike="noStrike" kern="1200" cap="none" spc="0" normalizeH="0" baseline="30000" noProof="0" dirty="0">
                <a:ln>
                  <a:noFill/>
                </a:ln>
                <a:solidFill>
                  <a:prstClr val="white"/>
                </a:solidFill>
                <a:effectLst/>
                <a:uLnTx/>
                <a:uFillTx/>
                <a:latin typeface="Roboto Condensed"/>
                <a:ea typeface="Roboto Condensed"/>
                <a:cs typeface="Roboto Condensed"/>
              </a:rPr>
              <a:t>th</a:t>
            </a:r>
            <a:r>
              <a:rPr kumimoji="0" lang="en-GB" sz="1600" b="1" i="0" u="none" strike="noStrike" kern="1200" cap="none" spc="0" normalizeH="0" baseline="0" noProof="0" dirty="0">
                <a:ln>
                  <a:noFill/>
                </a:ln>
                <a:solidFill>
                  <a:prstClr val="white"/>
                </a:solidFill>
                <a:effectLst/>
                <a:uLnTx/>
                <a:uFillTx/>
                <a:latin typeface="Roboto Condensed"/>
                <a:ea typeface="Roboto Condensed"/>
                <a:cs typeface="Roboto Condensed"/>
              </a:rPr>
              <a:t> November </a:t>
            </a:r>
            <a:r>
              <a:rPr lang="en-GB" sz="1600" b="1" dirty="0">
                <a:solidFill>
                  <a:prstClr val="white"/>
                </a:solidFill>
                <a:latin typeface="Roboto Condensed"/>
                <a:ea typeface="Roboto Condensed"/>
                <a:cs typeface="Roboto Condensed"/>
              </a:rPr>
              <a:t>6pm-7pm</a:t>
            </a:r>
            <a:endParaRPr kumimoji="0" lang="en-GB" sz="16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nvGrpSpPr>
          <p:cNvPr id="3" name="Group 2">
            <a:extLst>
              <a:ext uri="{FF2B5EF4-FFF2-40B4-BE49-F238E27FC236}">
                <a16:creationId xmlns:a16="http://schemas.microsoft.com/office/drawing/2014/main" id="{338ACF8F-E242-ACFD-A142-433D6BEB4A3E}"/>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06EC5531-EB7C-C764-B49C-909E8BD39929}"/>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AF1C86DA-36BB-FC58-0D9E-61AD920E06ED}"/>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a:extLst>
                  <a:ext uri="{FF2B5EF4-FFF2-40B4-BE49-F238E27FC236}">
                    <a16:creationId xmlns:a16="http://schemas.microsoft.com/office/drawing/2014/main" id="{2F339C88-2AA6-1E2E-553A-65BF86930155}"/>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B2AC4643-3095-927C-D6FA-E2ED4BB932F1}"/>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7" name="Picture 6">
              <a:extLst>
                <a:ext uri="{FF2B5EF4-FFF2-40B4-BE49-F238E27FC236}">
                  <a16:creationId xmlns:a16="http://schemas.microsoft.com/office/drawing/2014/main" id="{C35F6265-07B4-11D0-8249-5C112B379224}"/>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466F08D9-74F7-7503-FC4E-FE7A119E1D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740985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1E3C8-EC54-EC8F-8B07-7328EC3EF3EF}"/>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2C9F20D3-9008-6CAC-B1F7-99C65B4BF53B}"/>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A535C67B-B1A4-7234-73C9-78346A603302}"/>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0CE30777-AFF2-1F89-927A-C3A960354E51}"/>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7908D28D-96CE-E3D5-6F48-F58A9C814AC4}"/>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1DC09418-853D-3355-BF1C-8A49F2E63ABF}"/>
              </a:ext>
            </a:extLst>
          </p:cNvPr>
          <p:cNvSpPr txBox="1"/>
          <p:nvPr/>
        </p:nvSpPr>
        <p:spPr>
          <a:xfrm>
            <a:off x="489208" y="1256830"/>
            <a:ext cx="4572853" cy="861774"/>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What Can I Do With a Law Degree? Legal Practice and Beyond</a:t>
            </a:r>
            <a:endParaRPr kumimoji="0" lang="en-GB"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Connor Raine, Lecturer, 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0C2465EA-8821-471C-5AD8-B5C66AC42471}"/>
              </a:ext>
            </a:extLst>
          </p:cNvPr>
          <p:cNvSpPr txBox="1"/>
          <p:nvPr/>
        </p:nvSpPr>
        <p:spPr>
          <a:xfrm>
            <a:off x="549438" y="2292011"/>
            <a:ext cx="5146963" cy="2677656"/>
          </a:xfrm>
          <a:prstGeom prst="rect">
            <a:avLst/>
          </a:prstGeom>
          <a:noFill/>
        </p:spPr>
        <p:txBody>
          <a:bodyPr wrap="square" lIns="91440" tIns="45720" rIns="91440" bIns="45720" anchor="t">
            <a:spAutoFit/>
          </a:bodyPr>
          <a:lstStyle/>
          <a:p>
            <a:pPr lvl="0"/>
            <a:r>
              <a:rPr lang="en-GB" sz="1400" dirty="0">
                <a:highlight>
                  <a:srgbClr val="FFFFFF"/>
                </a:highlight>
                <a:latin typeface="Work Sans Medium" panose="00000600000000000000" pitchFamily="50" charset="0"/>
                <a:ea typeface="Roboto Condensed" panose="02000000000000000000" pitchFamily="2" charset="0"/>
              </a:rPr>
              <a:t>Hosted by Connor Raine, a Lecturer at </a:t>
            </a:r>
            <a:r>
              <a:rPr lang="en-GB" sz="1400" dirty="0" err="1">
                <a:highlight>
                  <a:srgbClr val="FFFFFF"/>
                </a:highlight>
                <a:latin typeface="Work Sans Medium" panose="00000600000000000000" pitchFamily="50" charset="0"/>
                <a:ea typeface="Roboto Condensed" panose="02000000000000000000" pitchFamily="2" charset="0"/>
              </a:rPr>
              <a:t>ULaw</a:t>
            </a:r>
            <a:r>
              <a:rPr lang="en-GB" sz="1400" dirty="0">
                <a:highlight>
                  <a:srgbClr val="FFFFFF"/>
                </a:highlight>
                <a:latin typeface="Work Sans Medium" panose="00000600000000000000" pitchFamily="50" charset="0"/>
                <a:ea typeface="Roboto Condensed" panose="02000000000000000000" pitchFamily="2" charset="0"/>
              </a:rPr>
              <a:t>, Connor provides some insight into his time in practice as a Litigation solicitor, his decision to leave legal practice and alternative career paths he considered before joining the University.</a:t>
            </a:r>
          </a:p>
          <a:p>
            <a:pPr lvl="0"/>
            <a:endParaRPr lang="en-GB" sz="1400" dirty="0">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If you are uncertain if legal practice is for you or maybe certain that it is not, you may have asked yourself “what else can I do with my law degree?”. You are not the only one and this session aims to provide some reassurance to those who may be thinking this that all is not lost.</a:t>
            </a:r>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p:txBody>
      </p:sp>
      <p:sp>
        <p:nvSpPr>
          <p:cNvPr id="4" name="Oval 3">
            <a:extLst>
              <a:ext uri="{FF2B5EF4-FFF2-40B4-BE49-F238E27FC236}">
                <a16:creationId xmlns:a16="http://schemas.microsoft.com/office/drawing/2014/main" id="{24F40854-20CF-46C6-07D8-DDC799847CC5}"/>
              </a:ext>
            </a:extLst>
          </p:cNvPr>
          <p:cNvSpPr/>
          <p:nvPr/>
        </p:nvSpPr>
        <p:spPr>
          <a:xfrm>
            <a:off x="489208" y="5734393"/>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2A33F29E-6D56-3BC7-7578-08FFDBECD9B5}"/>
              </a:ext>
            </a:extLst>
          </p:cNvPr>
          <p:cNvSpPr/>
          <p:nvPr/>
        </p:nvSpPr>
        <p:spPr>
          <a:xfrm>
            <a:off x="1543357" y="5734393"/>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1  </a:t>
            </a:r>
            <a:r>
              <a:rPr kumimoji="0" lang="en-GB" sz="18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hour</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AA932D13-61FE-D8B8-1E03-312A76DF9F8B}"/>
              </a:ext>
            </a:extLst>
          </p:cNvPr>
          <p:cNvSpPr/>
          <p:nvPr/>
        </p:nvSpPr>
        <p:spPr>
          <a:xfrm>
            <a:off x="2400265" y="5734394"/>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Thursday 30</a:t>
            </a:r>
            <a:r>
              <a:rPr lang="en-GB" sz="2000" b="1" baseline="30000" dirty="0" err="1">
                <a:solidFill>
                  <a:prstClr val="white"/>
                </a:solidFill>
                <a:latin typeface="Roboto Condensed" panose="02000000000000000000" pitchFamily="2" charset="0"/>
                <a:ea typeface="Roboto Condensed" panose="02000000000000000000" pitchFamily="2" charset="0"/>
              </a:rPr>
              <a:t>th</a:t>
            </a:r>
            <a:r>
              <a:rPr lang="en-GB" sz="2000" b="1" dirty="0">
                <a:solidFill>
                  <a:prstClr val="white"/>
                </a:solidFill>
                <a:latin typeface="Roboto Condensed" panose="02000000000000000000" pitchFamily="2" charset="0"/>
                <a:ea typeface="Roboto Condensed" panose="02000000000000000000" pitchFamily="2" charset="0"/>
              </a:rPr>
              <a:t> </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October, 12pm-1pm</a:t>
            </a:r>
          </a:p>
        </p:txBody>
      </p:sp>
      <p:grpSp>
        <p:nvGrpSpPr>
          <p:cNvPr id="3" name="Group 2">
            <a:extLst>
              <a:ext uri="{FF2B5EF4-FFF2-40B4-BE49-F238E27FC236}">
                <a16:creationId xmlns:a16="http://schemas.microsoft.com/office/drawing/2014/main" id="{3C24B62B-FAE7-E1BE-14E0-480AC8F9F165}"/>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D0D6F793-73AB-26F8-C525-97F2D2268D08}"/>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9437245C-9500-8BED-B54A-4C6C79BE827B}"/>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E7ED5A9E-9F0B-A180-FD78-FC30ABA088CC}"/>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4B86FC9C-63FD-2D75-CE9D-5A2993AD1D54}"/>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7486D760-74A0-637D-069F-12B476FDF500}"/>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9749A42F-EA53-9776-3526-CA79F936B0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596858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47081-F5C2-3204-0544-8C644CB3F6E8}"/>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C773D05F-C9DC-E274-4710-C3077069FC42}"/>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6E3EA697-8DED-5087-0433-ACAD1501929F}"/>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BEB1BC2E-7153-15B9-BF31-B7ED9F79EF39}"/>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CF32D13D-3909-51FD-23F4-51761F77F52D}"/>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CFFA2186-7245-6BBE-6B3B-D36C2E75030A}"/>
              </a:ext>
            </a:extLst>
          </p:cNvPr>
          <p:cNvSpPr txBox="1"/>
          <p:nvPr/>
        </p:nvSpPr>
        <p:spPr>
          <a:xfrm>
            <a:off x="489208" y="1256830"/>
            <a:ext cx="4572853" cy="1292662"/>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Positive Mindset Skills to Improve Performance in Exams!</a:t>
            </a:r>
            <a:endParaRPr kumimoji="0" lang="en-GB"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Elizabeth Ajagbe, Senior Lecturer and Skills Coach on the Solicitor Apprenticeship Programme, </a:t>
            </a:r>
            <a:br>
              <a:rPr lang="en-GB" sz="1400" b="1" dirty="0">
                <a:solidFill>
                  <a:prstClr val="black"/>
                </a:solidFill>
                <a:latin typeface="Roboto Condensed" panose="02000000000000000000" pitchFamily="2" charset="0"/>
                <a:ea typeface="Roboto Condensed" panose="02000000000000000000" pitchFamily="2" charset="0"/>
              </a:rPr>
            </a:br>
            <a:r>
              <a:rPr lang="en-GB" sz="1400" b="1" dirty="0">
                <a:solidFill>
                  <a:prstClr val="black"/>
                </a:solidFill>
                <a:latin typeface="Roboto Condensed" panose="02000000000000000000" pitchFamily="2" charset="0"/>
                <a:ea typeface="Roboto Condensed" panose="02000000000000000000" pitchFamily="2" charset="0"/>
              </a:rPr>
              <a:t>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9CF76E6F-4BBC-8E5B-79AA-013EA50BD0ED}"/>
              </a:ext>
            </a:extLst>
          </p:cNvPr>
          <p:cNvSpPr txBox="1"/>
          <p:nvPr/>
        </p:nvSpPr>
        <p:spPr>
          <a:xfrm>
            <a:off x="489208" y="2798351"/>
            <a:ext cx="5146963" cy="2308324"/>
          </a:xfrm>
          <a:prstGeom prst="rect">
            <a:avLst/>
          </a:prstGeom>
          <a:noFill/>
        </p:spPr>
        <p:txBody>
          <a:bodyPr wrap="square" lIns="91440" tIns="45720" rIns="91440" bIns="45720" anchor="t">
            <a:spAutoFit/>
          </a:bodyPr>
          <a:lstStyle/>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Do you want to obtain a 1st class degree or pass the challenging SQE1 Assessments first time ? Discover the positive mindset skills to improve your performance in exams.</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Discover how to :</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Reduce exam stress and anxiety</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Reduce procrastination</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Reduce a feeling of overwhelm</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Increase your resilience</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Increase your motivation</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Increase your confidence and self-belief</a:t>
            </a:r>
          </a:p>
        </p:txBody>
      </p:sp>
      <p:sp>
        <p:nvSpPr>
          <p:cNvPr id="4" name="Oval 3">
            <a:extLst>
              <a:ext uri="{FF2B5EF4-FFF2-40B4-BE49-F238E27FC236}">
                <a16:creationId xmlns:a16="http://schemas.microsoft.com/office/drawing/2014/main" id="{CC328CD3-C6F7-8D5A-25ED-E4DA2AC29839}"/>
              </a:ext>
            </a:extLst>
          </p:cNvPr>
          <p:cNvSpPr/>
          <p:nvPr/>
        </p:nvSpPr>
        <p:spPr>
          <a:xfrm>
            <a:off x="489208" y="5748683"/>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4D07F764-BF0B-D5CE-FC6E-F39DFFE8E658}"/>
              </a:ext>
            </a:extLst>
          </p:cNvPr>
          <p:cNvSpPr/>
          <p:nvPr/>
        </p:nvSpPr>
        <p:spPr>
          <a:xfrm>
            <a:off x="1543357" y="5748683"/>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1  </a:t>
            </a:r>
            <a:r>
              <a:rPr kumimoji="0" lang="en-GB" sz="18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hour</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F6313E0B-ECE6-D4A1-336C-710008747490}"/>
              </a:ext>
            </a:extLst>
          </p:cNvPr>
          <p:cNvSpPr/>
          <p:nvPr/>
        </p:nvSpPr>
        <p:spPr>
          <a:xfrm>
            <a:off x="2400265" y="5748684"/>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Wednesday 12</a:t>
            </a:r>
            <a:r>
              <a:rPr lang="en-GB" sz="2000" b="1" baseline="30000" dirty="0" err="1">
                <a:solidFill>
                  <a:prstClr val="white"/>
                </a:solidFill>
                <a:latin typeface="Roboto Condensed" panose="02000000000000000000" pitchFamily="2" charset="0"/>
                <a:ea typeface="Roboto Condensed" panose="02000000000000000000" pitchFamily="2" charset="0"/>
              </a:rPr>
              <a:t>th</a:t>
            </a:r>
            <a:r>
              <a:rPr lang="en-GB" sz="2000" b="1" dirty="0">
                <a:solidFill>
                  <a:prstClr val="white"/>
                </a:solidFill>
                <a:latin typeface="Roboto Condensed" panose="02000000000000000000" pitchFamily="2" charset="0"/>
                <a:ea typeface="Roboto Condensed" panose="02000000000000000000" pitchFamily="2" charset="0"/>
              </a:rPr>
              <a:t> </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November, 6pm-7pm</a:t>
            </a:r>
          </a:p>
        </p:txBody>
      </p:sp>
      <p:grpSp>
        <p:nvGrpSpPr>
          <p:cNvPr id="3" name="Group 2">
            <a:extLst>
              <a:ext uri="{FF2B5EF4-FFF2-40B4-BE49-F238E27FC236}">
                <a16:creationId xmlns:a16="http://schemas.microsoft.com/office/drawing/2014/main" id="{EEAD9B6D-877C-5E2C-5EAA-342F6358E145}"/>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3A30E31E-54DE-2E4B-F694-1F7701D93BD4}"/>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D5ACDB66-1254-0720-4556-991E7394521D}"/>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B32CD46F-0F4C-D70C-169D-D72382ABEF98}"/>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87043E48-B13B-EC6B-F7D4-CEC2EB095C71}"/>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F6E51046-31F2-FEA5-AF59-A2C5C7379896}"/>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40459B7A-F051-D37E-BEE8-94F31FD26F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1652761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6838DB-1D2D-61F7-0876-78BB743679C5}"/>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B3A96960-95BF-59F0-0A42-FBD05AFA8B83}"/>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2065FF9B-DB0B-9F40-3C1F-CA396497C3FB}"/>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B196A7FB-E7F9-6661-A494-C2580F5CEEF9}"/>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D2F85024-885A-304C-F51C-96132D70808E}"/>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4F859304-8E91-F6AE-2D9F-9DF02D8FB0AC}"/>
              </a:ext>
            </a:extLst>
          </p:cNvPr>
          <p:cNvSpPr txBox="1"/>
          <p:nvPr/>
        </p:nvSpPr>
        <p:spPr>
          <a:xfrm>
            <a:off x="489208" y="1256830"/>
            <a:ext cx="4572853" cy="1077218"/>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An Introduction to British Sign Language – Six Week Course</a:t>
            </a:r>
            <a:endParaRPr kumimoji="0" lang="en-GB"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Emma </a:t>
            </a:r>
            <a:r>
              <a:rPr lang="en-GB" sz="1400" b="1" dirty="0" err="1">
                <a:solidFill>
                  <a:prstClr val="black"/>
                </a:solidFill>
                <a:latin typeface="Roboto Condensed" panose="02000000000000000000" pitchFamily="2" charset="0"/>
                <a:ea typeface="Roboto Condensed" panose="02000000000000000000" pitchFamily="2" charset="0"/>
              </a:rPr>
              <a:t>Beenham</a:t>
            </a:r>
            <a:r>
              <a:rPr lang="en-GB" sz="1400" b="1" dirty="0">
                <a:solidFill>
                  <a:prstClr val="black"/>
                </a:solidFill>
                <a:latin typeface="Roboto Condensed" panose="02000000000000000000" pitchFamily="2" charset="0"/>
                <a:ea typeface="Roboto Condensed" panose="02000000000000000000" pitchFamily="2" charset="0"/>
              </a:rPr>
              <a:t>, Students’ Union Manager, 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B8B26698-8A6E-1179-9A15-95BDD1158291}"/>
              </a:ext>
            </a:extLst>
          </p:cNvPr>
          <p:cNvSpPr txBox="1"/>
          <p:nvPr/>
        </p:nvSpPr>
        <p:spPr>
          <a:xfrm>
            <a:off x="549438" y="2292011"/>
            <a:ext cx="5146963" cy="4339650"/>
          </a:xfrm>
          <a:prstGeom prst="rect">
            <a:avLst/>
          </a:prstGeom>
          <a:noFill/>
        </p:spPr>
        <p:txBody>
          <a:bodyPr wrap="square" lIns="91440" tIns="45720" rIns="91440" bIns="45720" anchor="t">
            <a:spAutoFit/>
          </a:bodyPr>
          <a:lstStyle/>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5-week course will introduce you to the basics in communicating in British Sign Language. The course is suitable for complete beginners and will cover alphabet, numbers, basic phrases, colours, family, descriptions and university-specific terminology. This course is usually £100+ but we are offering it FREE to </a:t>
            </a:r>
            <a:r>
              <a:rPr kumimoji="0" lang="en-GB" sz="12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ULaw</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students. The sessions are as follows:</a:t>
            </a:r>
          </a:p>
          <a:p>
            <a:pPr lvl="0"/>
            <a:endParaRPr lang="en-GB" sz="12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Week 1 (7</a:t>
            </a:r>
            <a:r>
              <a:rPr kumimoji="0" lang="en-GB" sz="1200" b="0" i="0" u="none" strike="noStrike" kern="1200" cap="none" spc="0" normalizeH="0" baseline="3000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Oct): Deaf Awareness &amp; Alphabet</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Week 2 (14th Oct): Numbers &amp; Basic Conversation</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Week 3 (21st Oct): Greetings &amp; Conversation</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Half Term Break – 28th Oct</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Week 4 (4th Nov): Colours &amp; Family</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Week 5 (11th Nov): Conversation and Extras</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The course is scheduled during a ‘typical’ lunch break to allow staff and individuals who are working to hopefully attend. Please do feel free to bring your lunch along and snack as you learn!</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If you are interested in learning British Sign Language, but are unsure about having the time commitment to attend weekly sessions, </a:t>
            </a:r>
            <a:r>
              <a:rPr kumimoji="0" lang="en-GB" sz="12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SignBright</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BSL offers other options, such as online asynchronous courses. Get in touch for more information at </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hlinkClick r:id="rId2"/>
              </a:rPr>
              <a:t>signbrightbsl@gmail.com</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a:t>
            </a:r>
          </a:p>
        </p:txBody>
      </p:sp>
      <p:sp>
        <p:nvSpPr>
          <p:cNvPr id="4" name="Oval 3">
            <a:extLst>
              <a:ext uri="{FF2B5EF4-FFF2-40B4-BE49-F238E27FC236}">
                <a16:creationId xmlns:a16="http://schemas.microsoft.com/office/drawing/2014/main" id="{E6273FB2-AA02-DFF4-7096-094C08CDED8A}"/>
              </a:ext>
            </a:extLst>
          </p:cNvPr>
          <p:cNvSpPr/>
          <p:nvPr/>
        </p:nvSpPr>
        <p:spPr>
          <a:xfrm>
            <a:off x="434538" y="6998551"/>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ECAF21BC-9103-8F57-D324-9756DE04150E}"/>
              </a:ext>
            </a:extLst>
          </p:cNvPr>
          <p:cNvSpPr/>
          <p:nvPr/>
        </p:nvSpPr>
        <p:spPr>
          <a:xfrm>
            <a:off x="1530867" y="6996615"/>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dirty="0">
                <a:solidFill>
                  <a:prstClr val="white"/>
                </a:solidFill>
                <a:latin typeface="Roboto Condensed" panose="02000000000000000000" pitchFamily="2" charset="0"/>
                <a:ea typeface="Roboto Condensed" panose="02000000000000000000" pitchFamily="2" charset="0"/>
              </a:rPr>
              <a:t>5 x 1 hour</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5BB7BF22-0C0D-62FA-FF1F-F2F4C8541DA5}"/>
              </a:ext>
            </a:extLst>
          </p:cNvPr>
          <p:cNvSpPr/>
          <p:nvPr/>
        </p:nvSpPr>
        <p:spPr>
          <a:xfrm>
            <a:off x="2563411" y="6994679"/>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Tuesdays (starting 7</a:t>
            </a:r>
            <a:r>
              <a:rPr kumimoji="0" lang="en-GB" sz="16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16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October), 12:30-13:30</a:t>
            </a:r>
          </a:p>
        </p:txBody>
      </p:sp>
      <p:grpSp>
        <p:nvGrpSpPr>
          <p:cNvPr id="3" name="Group 2">
            <a:extLst>
              <a:ext uri="{FF2B5EF4-FFF2-40B4-BE49-F238E27FC236}">
                <a16:creationId xmlns:a16="http://schemas.microsoft.com/office/drawing/2014/main" id="{6D218EA1-59E7-8620-DC07-AA67A30E64F7}"/>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1A19E5CD-DA86-39F5-F03F-BB422191CD33}"/>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BE2303D0-99C1-2F7A-7CF0-3FB988E5AF4E}"/>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05252E29-F307-0D12-281A-9A5E60E2A000}"/>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86DAB32A-C3D9-84EE-5A47-9E1C2A75A942}"/>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09920124-90B9-09BF-6538-2D3336CC2C0F}"/>
                </a:ext>
              </a:extLst>
            </p:cNvPr>
            <p:cNvPicPr>
              <a:picLocks noChangeAspect="1"/>
            </p:cNvPicPr>
            <p:nvPr/>
          </p:nvPicPr>
          <p:blipFill>
            <a:blip r:embed="rId3"/>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2CD6EB59-960E-F875-6141-F461A22B939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9561984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63B8F-DCA2-7495-01A6-3354D7612F81}"/>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4BD6645D-E886-C90E-12EE-925F32CBD5ED}"/>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E6762B6A-D935-567A-A90B-1736174B20F8}"/>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9E177411-B278-D58A-86C4-5E13F72C5AAA}"/>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0858AF43-10ED-A0C0-0243-9ABFD73F9224}"/>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9FE7C9FC-7D37-8D54-96AB-4333C3449965}"/>
              </a:ext>
            </a:extLst>
          </p:cNvPr>
          <p:cNvSpPr txBox="1"/>
          <p:nvPr/>
        </p:nvSpPr>
        <p:spPr>
          <a:xfrm>
            <a:off x="362205" y="1256830"/>
            <a:ext cx="4758653" cy="800219"/>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British Sign Language – Christmas Sign-Along</a:t>
            </a:r>
          </a:p>
          <a:p>
            <a:pPr lvl="0"/>
            <a:r>
              <a:rPr lang="en-GB" sz="1400" b="1" dirty="0">
                <a:solidFill>
                  <a:prstClr val="black"/>
                </a:solidFill>
                <a:latin typeface="Roboto Condensed" panose="02000000000000000000" pitchFamily="2" charset="0"/>
                <a:ea typeface="Roboto Condensed" panose="02000000000000000000" pitchFamily="2" charset="0"/>
              </a:rPr>
              <a:t>Emma </a:t>
            </a:r>
            <a:r>
              <a:rPr lang="en-GB" sz="1400" b="1" dirty="0" err="1">
                <a:solidFill>
                  <a:prstClr val="black"/>
                </a:solidFill>
                <a:latin typeface="Roboto Condensed" panose="02000000000000000000" pitchFamily="2" charset="0"/>
                <a:ea typeface="Roboto Condensed" panose="02000000000000000000" pitchFamily="2" charset="0"/>
              </a:rPr>
              <a:t>Beenham</a:t>
            </a:r>
            <a:r>
              <a:rPr lang="en-GB" sz="1400" b="1" dirty="0">
                <a:solidFill>
                  <a:prstClr val="black"/>
                </a:solidFill>
                <a:latin typeface="Roboto Condensed" panose="02000000000000000000" pitchFamily="2" charset="0"/>
                <a:ea typeface="Roboto Condensed" panose="02000000000000000000" pitchFamily="2" charset="0"/>
              </a:rPr>
              <a:t>, Students’ Union Manager, </a:t>
            </a:r>
            <a:br>
              <a:rPr lang="en-GB" sz="1400" b="1" dirty="0">
                <a:solidFill>
                  <a:prstClr val="black"/>
                </a:solidFill>
                <a:latin typeface="Roboto Condensed" panose="02000000000000000000" pitchFamily="2" charset="0"/>
                <a:ea typeface="Roboto Condensed" panose="02000000000000000000" pitchFamily="2" charset="0"/>
              </a:rPr>
            </a:br>
            <a:r>
              <a:rPr lang="en-GB" sz="1400" b="1" dirty="0">
                <a:solidFill>
                  <a:prstClr val="black"/>
                </a:solidFill>
                <a:latin typeface="Roboto Condensed" panose="02000000000000000000" pitchFamily="2" charset="0"/>
                <a:ea typeface="Roboto Condensed" panose="02000000000000000000" pitchFamily="2" charset="0"/>
              </a:rPr>
              <a:t>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954957F2-18BB-9273-0C68-4D25A4BF4F3C}"/>
              </a:ext>
            </a:extLst>
          </p:cNvPr>
          <p:cNvSpPr txBox="1"/>
          <p:nvPr/>
        </p:nvSpPr>
        <p:spPr>
          <a:xfrm>
            <a:off x="362205" y="2230456"/>
            <a:ext cx="5146963" cy="2031325"/>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session is a stand-alone session that can be done as well as the BSL short course, or separately. You do not need to have any prior knowledge of sign language to join this session. </a:t>
            </a:r>
          </a:p>
          <a:p>
            <a:pPr lvl="0"/>
            <a:endParaRPr lang="en-GB" sz="14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In this hour, we will learn how to sign the Shakin’ Stevens song ‘Merry Christmas Everyone’. Join us for some festive fun and the chance to learn a new skill to show off at your next Christmas meal!</a:t>
            </a:r>
          </a:p>
        </p:txBody>
      </p:sp>
      <p:sp>
        <p:nvSpPr>
          <p:cNvPr id="4" name="Oval 3">
            <a:extLst>
              <a:ext uri="{FF2B5EF4-FFF2-40B4-BE49-F238E27FC236}">
                <a16:creationId xmlns:a16="http://schemas.microsoft.com/office/drawing/2014/main" id="{8C4823B8-62E6-5CF4-0FB2-A13D63C5633B}"/>
              </a:ext>
            </a:extLst>
          </p:cNvPr>
          <p:cNvSpPr/>
          <p:nvPr/>
        </p:nvSpPr>
        <p:spPr>
          <a:xfrm>
            <a:off x="431650" y="4566026"/>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43B66A1F-021F-5C5E-95EB-61CAA4134602}"/>
              </a:ext>
            </a:extLst>
          </p:cNvPr>
          <p:cNvSpPr/>
          <p:nvPr/>
        </p:nvSpPr>
        <p:spPr>
          <a:xfrm>
            <a:off x="1452581" y="4566084"/>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1 hour</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2B0E33B4-D151-B9A1-16AA-D4515E9E2ACA}"/>
              </a:ext>
            </a:extLst>
          </p:cNvPr>
          <p:cNvSpPr/>
          <p:nvPr/>
        </p:nvSpPr>
        <p:spPr>
          <a:xfrm>
            <a:off x="2331872" y="4566026"/>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Thursday 11</a:t>
            </a:r>
            <a:r>
              <a:rPr kumimoji="0" lang="en-GB" sz="20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December, 12:30pm-1:30pm</a:t>
            </a:r>
          </a:p>
        </p:txBody>
      </p:sp>
      <p:grpSp>
        <p:nvGrpSpPr>
          <p:cNvPr id="3" name="Group 2">
            <a:extLst>
              <a:ext uri="{FF2B5EF4-FFF2-40B4-BE49-F238E27FC236}">
                <a16:creationId xmlns:a16="http://schemas.microsoft.com/office/drawing/2014/main" id="{8CA4674C-5D5F-BE72-5BFA-0866965E4DC5}"/>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01A6DA79-8F49-3632-03B7-0915B968AD6F}"/>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50897E96-FDB9-E3F7-8BC0-B9C503302DFA}"/>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A385D742-C327-9F5C-4C81-D5DF78716F22}"/>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E260DB1F-A7B5-E1DD-E105-F618046E29DE}"/>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DFD4B2BB-CD59-6F51-06FD-CA4CCA0ABE7F}"/>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007A8927-C06D-2717-C700-9410C49F86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3355615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8E8C9-D33C-75A3-D98D-00A162C83E74}"/>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005EDC17-A276-1E1C-139A-CCB208826873}"/>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4E4AA5A6-CD49-DC10-A520-2C1B360AAD1A}"/>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258A5431-1F4F-FE4A-5C6A-7F6F6BE018E4}"/>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4FE45478-0FFC-21C5-835E-A644CE7CBF79}"/>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4A728CD7-3DE9-68E9-6887-FFDE83EA8274}"/>
              </a:ext>
            </a:extLst>
          </p:cNvPr>
          <p:cNvSpPr txBox="1"/>
          <p:nvPr/>
        </p:nvSpPr>
        <p:spPr>
          <a:xfrm>
            <a:off x="489208" y="1256830"/>
            <a:ext cx="4758653" cy="800219"/>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Minute Taking for Professional Meetings</a:t>
            </a:r>
          </a:p>
          <a:p>
            <a:pPr lvl="0"/>
            <a:r>
              <a:rPr lang="en-GB" sz="1400" b="1" dirty="0">
                <a:solidFill>
                  <a:prstClr val="black"/>
                </a:solidFill>
                <a:latin typeface="Roboto Condensed" panose="02000000000000000000" pitchFamily="2" charset="0"/>
                <a:ea typeface="Roboto Condensed" panose="02000000000000000000" pitchFamily="2" charset="0"/>
              </a:rPr>
              <a:t>Gary Knight, Student Voice Coordinator, </a:t>
            </a:r>
            <a:br>
              <a:rPr lang="en-GB" sz="1400" b="1" dirty="0">
                <a:solidFill>
                  <a:prstClr val="black"/>
                </a:solidFill>
                <a:latin typeface="Roboto Condensed" panose="02000000000000000000" pitchFamily="2" charset="0"/>
                <a:ea typeface="Roboto Condensed" panose="02000000000000000000" pitchFamily="2" charset="0"/>
              </a:rPr>
            </a:br>
            <a:r>
              <a:rPr lang="en-GB" sz="1400" b="1" dirty="0">
                <a:solidFill>
                  <a:prstClr val="black"/>
                </a:solidFill>
                <a:latin typeface="Roboto Condensed" panose="02000000000000000000" pitchFamily="2" charset="0"/>
                <a:ea typeface="Roboto Condensed" panose="02000000000000000000" pitchFamily="2" charset="0"/>
              </a:rPr>
              <a:t>The University of Law Students’ Union</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2AB897C7-A239-7928-3954-8AB41AC1A777}"/>
              </a:ext>
            </a:extLst>
          </p:cNvPr>
          <p:cNvSpPr txBox="1"/>
          <p:nvPr/>
        </p:nvSpPr>
        <p:spPr>
          <a:xfrm>
            <a:off x="549438" y="2292011"/>
            <a:ext cx="5146963" cy="2677656"/>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Taking minutes for meetings is a skill that many of us will need throughout our working lives, but also one that we aren’t often given training on. Although specific practices and formats will vary from business to business, this workshop will give you the skills you need to take professional minutes in meetings. The following topics will be covered:</a:t>
            </a: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marL="285750" lvl="0" indent="-285750">
              <a:buFont typeface="Arial" panose="020B0604020202020204" pitchFamily="34" charset="0"/>
              <a:buChar char="•"/>
            </a:pP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Tone and style</a:t>
            </a:r>
          </a:p>
          <a:p>
            <a:pPr marL="285750" lvl="0" indent="-285750">
              <a:buFont typeface="Arial" panose="020B0604020202020204" pitchFamily="34" charset="0"/>
              <a:buChar char="•"/>
            </a:pP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Chatham House rules </a:t>
            </a:r>
          </a:p>
          <a:p>
            <a:pPr marL="285750" lvl="0" indent="-285750">
              <a:buFont typeface="Arial" panose="020B0604020202020204" pitchFamily="34" charset="0"/>
              <a:buChar char="•"/>
            </a:pP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Standard formats</a:t>
            </a:r>
          </a:p>
          <a:p>
            <a:pPr marL="285750" lvl="0" indent="-285750">
              <a:buFont typeface="Arial" panose="020B0604020202020204" pitchFamily="34" charset="0"/>
              <a:buChar char="•"/>
            </a:pP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How much detail is ‘too much detail’?</a:t>
            </a:r>
          </a:p>
        </p:txBody>
      </p:sp>
      <p:sp>
        <p:nvSpPr>
          <p:cNvPr id="4" name="Oval 3">
            <a:extLst>
              <a:ext uri="{FF2B5EF4-FFF2-40B4-BE49-F238E27FC236}">
                <a16:creationId xmlns:a16="http://schemas.microsoft.com/office/drawing/2014/main" id="{7078A140-6729-677C-CBD7-075E53925E1E}"/>
              </a:ext>
            </a:extLst>
          </p:cNvPr>
          <p:cNvSpPr/>
          <p:nvPr/>
        </p:nvSpPr>
        <p:spPr>
          <a:xfrm>
            <a:off x="457279" y="5794605"/>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508F596A-2B36-1EF9-1683-712C9104D3A7}"/>
              </a:ext>
            </a:extLst>
          </p:cNvPr>
          <p:cNvSpPr/>
          <p:nvPr/>
        </p:nvSpPr>
        <p:spPr>
          <a:xfrm>
            <a:off x="1503839" y="5794605"/>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1 hour</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BCEEFBF8-A705-9A8B-E748-1058D6EB1AFC}"/>
              </a:ext>
            </a:extLst>
          </p:cNvPr>
          <p:cNvSpPr/>
          <p:nvPr/>
        </p:nvSpPr>
        <p:spPr>
          <a:xfrm>
            <a:off x="2391644" y="5789331"/>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Thursday 4</a:t>
            </a:r>
            <a:r>
              <a:rPr kumimoji="0" lang="en-GB" sz="20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December, 12pm-1pm</a:t>
            </a:r>
          </a:p>
        </p:txBody>
      </p:sp>
      <p:grpSp>
        <p:nvGrpSpPr>
          <p:cNvPr id="3" name="Group 2">
            <a:extLst>
              <a:ext uri="{FF2B5EF4-FFF2-40B4-BE49-F238E27FC236}">
                <a16:creationId xmlns:a16="http://schemas.microsoft.com/office/drawing/2014/main" id="{A4291010-2C76-88BD-7D93-83E713C1999A}"/>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18A3708A-04B6-A517-8164-3D8A58CF816E}"/>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65FBD5DC-AECE-4294-7DE5-C258CD31B3D1}"/>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F1C9DEF3-1F9B-D2F2-F378-45818530F75B}"/>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160588CA-A357-D125-2F11-6F38A325739F}"/>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B3584CC3-419A-2A30-223C-2DA24061290F}"/>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ED08C0A8-8E1C-41FE-753F-55A95C5257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1064319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2B2A9-7DFC-876A-4D72-66141B5578D4}"/>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129EC729-2AB2-90A9-5F85-B05064190AD9}"/>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B506B4CB-99FC-B401-1CBA-5040BCDDC23B}"/>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44A8F8D0-4E21-6A95-D0FF-4F4B03B08D69}"/>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7D96EC17-33CA-32F3-EB0D-788BDAAB4A15}"/>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DAFF57F6-4EE0-C07A-2BDA-6FD8AA7080CA}"/>
              </a:ext>
            </a:extLst>
          </p:cNvPr>
          <p:cNvSpPr txBox="1"/>
          <p:nvPr/>
        </p:nvSpPr>
        <p:spPr>
          <a:xfrm>
            <a:off x="489208" y="1256830"/>
            <a:ext cx="4758653" cy="1015663"/>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UK Politics and Civic Engagement</a:t>
            </a:r>
          </a:p>
          <a:p>
            <a:pPr lvl="0"/>
            <a:r>
              <a:rPr lang="en-GB" sz="1400" b="1" dirty="0">
                <a:solidFill>
                  <a:prstClr val="black"/>
                </a:solidFill>
                <a:latin typeface="Roboto Condensed" panose="02000000000000000000" pitchFamily="2" charset="0"/>
                <a:ea typeface="Roboto Condensed" panose="02000000000000000000" pitchFamily="2" charset="0"/>
              </a:rPr>
              <a:t>Laura Trussell-Harris, Academic Representation Coordinator &amp; Gary Knight, Student Voice Coordinator, The University of Law Students’ Union</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E0FFF6FE-FE2C-4869-8B9F-08F7BFEB4F18}"/>
              </a:ext>
            </a:extLst>
          </p:cNvPr>
          <p:cNvSpPr txBox="1"/>
          <p:nvPr/>
        </p:nvSpPr>
        <p:spPr>
          <a:xfrm>
            <a:off x="489208" y="2387501"/>
            <a:ext cx="5146963" cy="4401205"/>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When you go to vote, do you feel confused about what you are actually voting for? Or do you avoid voting because you feel that your vote won’t make a difference?  </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session will cover the basics of the UK political system, including the differences between Parliament and Government, the role of the Prime Minister, and the voting system used to elect representatives to the House of Commons.  </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How to vote, and the importance of using your democratic voice, will also be covered.  </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Laura has previously taught A level Government and Politics in secondary schools and has written dissertations on voting and political communication. Gary has UG and PG degrees in History and Politics and has written dissertations on US and UK Politics.</a:t>
            </a:r>
          </a:p>
        </p:txBody>
      </p:sp>
      <p:sp>
        <p:nvSpPr>
          <p:cNvPr id="4" name="Oval 3">
            <a:extLst>
              <a:ext uri="{FF2B5EF4-FFF2-40B4-BE49-F238E27FC236}">
                <a16:creationId xmlns:a16="http://schemas.microsoft.com/office/drawing/2014/main" id="{DB0F040C-D9BF-1D5F-4CF6-094ABBE029D5}"/>
              </a:ext>
            </a:extLst>
          </p:cNvPr>
          <p:cNvSpPr/>
          <p:nvPr/>
        </p:nvSpPr>
        <p:spPr>
          <a:xfrm>
            <a:off x="450679" y="7052849"/>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27475704-D45D-9E06-F25D-489B113B7112}"/>
              </a:ext>
            </a:extLst>
          </p:cNvPr>
          <p:cNvSpPr/>
          <p:nvPr/>
        </p:nvSpPr>
        <p:spPr>
          <a:xfrm>
            <a:off x="1386209" y="7007130"/>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1 hour</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C53DAE42-376A-1176-A8DB-2C0666BC2931}"/>
              </a:ext>
            </a:extLst>
          </p:cNvPr>
          <p:cNvSpPr/>
          <p:nvPr/>
        </p:nvSpPr>
        <p:spPr>
          <a:xfrm>
            <a:off x="2391644" y="7093834"/>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Tuesday </a:t>
            </a:r>
            <a:r>
              <a:rPr lang="en-GB" sz="2000" b="1" dirty="0">
                <a:solidFill>
                  <a:prstClr val="white"/>
                </a:solidFill>
                <a:latin typeface="Roboto Condensed" panose="02000000000000000000" pitchFamily="2" charset="0"/>
                <a:ea typeface="Roboto Condensed" panose="02000000000000000000" pitchFamily="2" charset="0"/>
              </a:rPr>
              <a:t>9</a:t>
            </a:r>
            <a:r>
              <a:rPr kumimoji="0" lang="en-GB" sz="2000" b="1" i="0" u="none" strike="noStrike" kern="1200" cap="none" spc="0" normalizeH="0" baseline="30000" noProof="0" dirty="0" err="1">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December, 5pm-6pm</a:t>
            </a:r>
          </a:p>
        </p:txBody>
      </p:sp>
      <p:grpSp>
        <p:nvGrpSpPr>
          <p:cNvPr id="3" name="Group 2">
            <a:extLst>
              <a:ext uri="{FF2B5EF4-FFF2-40B4-BE49-F238E27FC236}">
                <a16:creationId xmlns:a16="http://schemas.microsoft.com/office/drawing/2014/main" id="{77B658BF-4F74-754B-3520-42766AF382F9}"/>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7AB2D7D2-EC78-17CD-F012-5F7204F5C56C}"/>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93D046E3-07E8-138C-92D4-8CB8922152C8}"/>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18A38498-C2ED-B174-1357-857DEB0FB0D4}"/>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DF3E7CBA-40EE-1131-B676-0BC8FB61FF4F}"/>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38063374-FA38-D134-E1A3-BC29D763F7CD}"/>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710A7DAD-F540-8C3C-6FB5-6868D6AA73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1723829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F2B62046-3387-8622-2A16-037753FEA8C6}"/>
              </a:ext>
            </a:extLst>
          </p:cNvPr>
          <p:cNvGrpSpPr/>
          <p:nvPr/>
        </p:nvGrpSpPr>
        <p:grpSpPr>
          <a:xfrm>
            <a:off x="0" y="-116"/>
            <a:ext cx="7559674" cy="10691929"/>
            <a:chOff x="-1" y="-116"/>
            <a:chExt cx="7559675" cy="10691931"/>
          </a:xfrm>
        </p:grpSpPr>
        <p:sp>
          <p:nvSpPr>
            <p:cNvPr id="27" name="Freeform: Shape 26">
              <a:extLst>
                <a:ext uri="{FF2B5EF4-FFF2-40B4-BE49-F238E27FC236}">
                  <a16:creationId xmlns:a16="http://schemas.microsoft.com/office/drawing/2014/main" id="{0F5876F0-CF5F-8623-B6BA-71E893D9A3C7}"/>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6" name="Freeform: Shape 25">
              <a:extLst>
                <a:ext uri="{FF2B5EF4-FFF2-40B4-BE49-F238E27FC236}">
                  <a16:creationId xmlns:a16="http://schemas.microsoft.com/office/drawing/2014/main" id="{7FA20F86-B4F4-9527-A1F5-BCD4F79D6DA6}"/>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5" name="Freeform: Shape 24">
              <a:extLst>
                <a:ext uri="{FF2B5EF4-FFF2-40B4-BE49-F238E27FC236}">
                  <a16:creationId xmlns:a16="http://schemas.microsoft.com/office/drawing/2014/main" id="{61D436FF-75F7-CE7E-04FB-ECD4BC6216AF}"/>
                </a:ext>
              </a:extLst>
            </p:cNvPr>
            <p:cNvSpPr/>
            <p:nvPr/>
          </p:nvSpPr>
          <p:spPr>
            <a:xfrm>
              <a:off x="-1" y="0"/>
              <a:ext cx="1688592"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grpSp>
      <p:sp>
        <p:nvSpPr>
          <p:cNvPr id="32" name="TextBox 31">
            <a:extLst>
              <a:ext uri="{FF2B5EF4-FFF2-40B4-BE49-F238E27FC236}">
                <a16:creationId xmlns:a16="http://schemas.microsoft.com/office/drawing/2014/main" id="{6733FBEC-8605-D1C5-D0DC-9A743DED4BD2}"/>
              </a:ext>
            </a:extLst>
          </p:cNvPr>
          <p:cNvSpPr txBox="1"/>
          <p:nvPr/>
        </p:nvSpPr>
        <p:spPr>
          <a:xfrm>
            <a:off x="2932349" y="1745798"/>
            <a:ext cx="4259483" cy="8058360"/>
          </a:xfrm>
          <a:prstGeom prst="rect">
            <a:avLst/>
          </a:prstGeom>
          <a:noFill/>
        </p:spPr>
        <p:txBody>
          <a:bodyPr wrap="square" lIns="91440" tIns="45720" rIns="91440" bIns="45720" anchor="t">
            <a:spAutoFit/>
          </a:bodyPr>
          <a:lstStyle/>
          <a:p>
            <a:pPr>
              <a:lnSpc>
                <a:spcPct val="107000"/>
              </a:lnSpc>
              <a:spcAft>
                <a:spcPts val="800"/>
              </a:spcAft>
            </a:pPr>
            <a:r>
              <a:rPr lang="en-GB" sz="2000" b="1" dirty="0">
                <a:solidFill>
                  <a:srgbClr val="FF87B5"/>
                </a:solidFill>
                <a:effectLst/>
                <a:latin typeface="Roboto Condensed" panose="02000000000000000000" pitchFamily="2" charset="0"/>
                <a:ea typeface="Roboto Condensed" panose="02000000000000000000" pitchFamily="2" charset="0"/>
                <a:cs typeface="Times New Roman" panose="02020603050405020304" pitchFamily="18" charset="0"/>
              </a:rPr>
              <a:t>Hello ULaw students and staff! </a:t>
            </a:r>
          </a:p>
          <a:p>
            <a:pPr>
              <a:lnSpc>
                <a:spcPct val="107000"/>
              </a:lnSpc>
              <a:spcAft>
                <a:spcPts val="800"/>
              </a:spcAft>
            </a:pPr>
            <a:r>
              <a:rPr lang="en-GB" sz="1200" dirty="0">
                <a:latin typeface="Work Sans Medium" panose="00000600000000000000" pitchFamily="50" charset="0"/>
                <a:ea typeface="Calibri"/>
                <a:cs typeface="Times New Roman"/>
              </a:rPr>
              <a:t>Welcome to all our new students, and welcome back to returning students! My name is Laura, and I am the Academic Representation Coordinator at the Students’ Union. </a:t>
            </a:r>
          </a:p>
          <a:p>
            <a:pPr>
              <a:lnSpc>
                <a:spcPct val="107000"/>
              </a:lnSpc>
              <a:spcAft>
                <a:spcPts val="800"/>
              </a:spcAft>
            </a:pPr>
            <a:r>
              <a:rPr lang="en-GB" sz="1200" dirty="0">
                <a:latin typeface="Work Sans Medium" panose="00000600000000000000" pitchFamily="50" charset="0"/>
                <a:ea typeface="Calibri" panose="020F0502020204030204" pitchFamily="34" charset="0"/>
                <a:cs typeface="Times New Roman" panose="02020603050405020304" pitchFamily="18" charset="0"/>
              </a:rPr>
              <a:t>I am pleased to present the October to December edition of our Skills Development Programme! </a:t>
            </a:r>
          </a:p>
          <a:p>
            <a:pPr>
              <a:lnSpc>
                <a:spcPct val="107000"/>
              </a:lnSpc>
              <a:spcAft>
                <a:spcPts val="800"/>
              </a:spcAft>
            </a:pPr>
            <a:r>
              <a:rPr lang="en-GB" sz="1200" dirty="0">
                <a:effectLst/>
                <a:latin typeface="Work Sans Medium" panose="00000600000000000000" pitchFamily="50" charset="0"/>
                <a:ea typeface="Calibri" panose="020F0502020204030204" pitchFamily="34" charset="0"/>
                <a:cs typeface="Times New Roman" panose="02020603050405020304" pitchFamily="18" charset="0"/>
              </a:rPr>
              <a:t>For those of you who don’t know, the Skills Development Programme is an opportunity to develop your skills in a range of different areas, this might, for example, be a session on a specific area of law, or a session </a:t>
            </a:r>
            <a:r>
              <a:rPr lang="en-GB" sz="1200" dirty="0">
                <a:latin typeface="Work Sans Medium" panose="00000600000000000000" pitchFamily="50" charset="0"/>
                <a:ea typeface="Calibri" panose="020F0502020204030204" pitchFamily="34" charset="0"/>
                <a:cs typeface="Times New Roman" panose="02020603050405020304" pitchFamily="18" charset="0"/>
              </a:rPr>
              <a:t>learning </a:t>
            </a:r>
            <a:r>
              <a:rPr lang="en-GB" sz="1200" dirty="0">
                <a:effectLst/>
                <a:latin typeface="Work Sans Medium" panose="00000600000000000000" pitchFamily="50" charset="0"/>
                <a:ea typeface="Calibri" panose="020F0502020204030204" pitchFamily="34" charset="0"/>
                <a:cs typeface="Times New Roman" panose="02020603050405020304" pitchFamily="18" charset="0"/>
              </a:rPr>
              <a:t>‘soft skills’ such as minute taking, or public speaking. </a:t>
            </a:r>
            <a:endParaRPr lang="en-GB" sz="1200" dirty="0">
              <a:latin typeface="Work Sans Medium" panose="00000600000000000000" pitchFamily="50" charset="0"/>
              <a:ea typeface="Calibri" panose="020F0502020204030204" pitchFamily="34" charset="0"/>
              <a:cs typeface="Times New Roman" panose="02020603050405020304" pitchFamily="18" charset="0"/>
            </a:endParaRPr>
          </a:p>
          <a:p>
            <a:pPr>
              <a:lnSpc>
                <a:spcPct val="107000"/>
              </a:lnSpc>
              <a:spcAft>
                <a:spcPts val="800"/>
              </a:spcAft>
            </a:pPr>
            <a:r>
              <a:rPr lang="en-GB" sz="1200" dirty="0">
                <a:effectLst/>
                <a:latin typeface="Work Sans Medium" panose="00000600000000000000" pitchFamily="50" charset="0"/>
                <a:ea typeface="Calibri" panose="020F0502020204030204" pitchFamily="34" charset="0"/>
                <a:cs typeface="Times New Roman" panose="02020603050405020304" pitchFamily="18" charset="0"/>
              </a:rPr>
              <a:t>This term, we have some fantastic new courses available such as being a litigation lawyer or a real estate lawyer, and a session on leadership and management.</a:t>
            </a:r>
          </a:p>
          <a:p>
            <a:pPr>
              <a:lnSpc>
                <a:spcPct val="107000"/>
              </a:lnSpc>
              <a:spcAft>
                <a:spcPts val="800"/>
              </a:spcAft>
            </a:pPr>
            <a:r>
              <a:rPr lang="en-GB" sz="1200" dirty="0">
                <a:effectLst/>
                <a:latin typeface="Work Sans Medium" panose="00000600000000000000" pitchFamily="50" charset="0"/>
                <a:ea typeface="Calibri" panose="020F0502020204030204" pitchFamily="34" charset="0"/>
                <a:cs typeface="Times New Roman" panose="02020603050405020304" pitchFamily="18" charset="0"/>
              </a:rPr>
              <a:t>We have also partnered with some external teams, who are offering a range of different opportunities such as a Commercial Law Applications Masterclass with the Commercial Law Academy, and a session on Imposter Syndrome. I encourage students to take up these opportunities – if they are popular, we will offer more external sessions in the future! </a:t>
            </a:r>
          </a:p>
          <a:p>
            <a:pPr>
              <a:lnSpc>
                <a:spcPct val="107000"/>
              </a:lnSpc>
              <a:spcAft>
                <a:spcPts val="800"/>
              </a:spcAft>
            </a:pPr>
            <a:r>
              <a:rPr lang="en-GB" sz="1200" dirty="0">
                <a:effectLst/>
                <a:latin typeface="Work Sans Medium" panose="00000600000000000000" pitchFamily="50" charset="0"/>
                <a:ea typeface="Calibri" panose="020F0502020204030204" pitchFamily="34" charset="0"/>
                <a:cs typeface="Times New Roman" panose="02020603050405020304" pitchFamily="18" charset="0"/>
              </a:rPr>
              <a:t>We are also really excited to be partnering with Essential Mediation Solutions to run a Mediation Competition, with the prize of mediation training for the winning team!</a:t>
            </a:r>
          </a:p>
          <a:p>
            <a:pPr>
              <a:lnSpc>
                <a:spcPct val="107000"/>
              </a:lnSpc>
              <a:spcAft>
                <a:spcPts val="800"/>
              </a:spcAft>
            </a:pPr>
            <a:r>
              <a:rPr lang="en-GB" sz="1200" dirty="0">
                <a:effectLst/>
                <a:latin typeface="Work Sans Medium" panose="00000600000000000000" pitchFamily="50" charset="0"/>
                <a:ea typeface="Calibri" panose="020F0502020204030204" pitchFamily="34" charset="0"/>
                <a:cs typeface="Times New Roman" panose="02020603050405020304" pitchFamily="18" charset="0"/>
              </a:rPr>
              <a:t>We really hope you enjoy the sessions on offer this term, please do let us know your thoughts, or any ideas of other training you would like to see in the SDP! Please email </a:t>
            </a:r>
            <a:r>
              <a:rPr lang="en-GB" sz="1200" dirty="0">
                <a:effectLst/>
                <a:latin typeface="Work Sans Medium" panose="00000600000000000000" pitchFamily="50" charset="0"/>
                <a:ea typeface="Calibri" panose="020F0502020204030204" pitchFamily="34" charset="0"/>
                <a:cs typeface="Times New Roman" panose="02020603050405020304" pitchFamily="18" charset="0"/>
                <a:hlinkClick r:id="rId2"/>
              </a:rPr>
              <a:t>laura.trussell-harris</a:t>
            </a:r>
            <a:r>
              <a:rPr lang="en-GB" sz="1200" dirty="0">
                <a:latin typeface="Work Sans Medium" panose="00000600000000000000" pitchFamily="50" charset="0"/>
                <a:ea typeface="Calibri" panose="020F0502020204030204" pitchFamily="34" charset="0"/>
                <a:cs typeface="Times New Roman" panose="02020603050405020304" pitchFamily="18" charset="0"/>
                <a:hlinkClick r:id="rId2"/>
              </a:rPr>
              <a:t>@law.ac.uk</a:t>
            </a:r>
            <a:r>
              <a:rPr lang="en-GB" sz="1200" dirty="0">
                <a:latin typeface="Work Sans Medium" panose="00000600000000000000" pitchFamily="50" charset="0"/>
                <a:ea typeface="Calibri" panose="020F0502020204030204" pitchFamily="34" charset="0"/>
                <a:cs typeface="Times New Roman" panose="02020603050405020304" pitchFamily="18" charset="0"/>
              </a:rPr>
              <a:t> with your feedback.</a:t>
            </a:r>
            <a:endParaRPr lang="en-GB" sz="1200" dirty="0">
              <a:effectLst/>
              <a:latin typeface="Work Sans Medium" panose="00000600000000000000" pitchFamily="50"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latin typeface="Work Sans Medium" panose="00000600000000000000" pitchFamily="50"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a:effectLst/>
              <a:latin typeface="Work Sans Medium" panose="00000600000000000000" pitchFamily="50" charset="0"/>
              <a:ea typeface="Calibri" panose="020F0502020204030204" pitchFamily="34" charset="0"/>
              <a:cs typeface="Times New Roman"/>
            </a:endParaRPr>
          </a:p>
        </p:txBody>
      </p:sp>
      <p:sp>
        <p:nvSpPr>
          <p:cNvPr id="12" name="TextBox 11">
            <a:extLst>
              <a:ext uri="{FF2B5EF4-FFF2-40B4-BE49-F238E27FC236}">
                <a16:creationId xmlns:a16="http://schemas.microsoft.com/office/drawing/2014/main" id="{C16A3835-05BA-7731-9269-A47F755DF12A}"/>
              </a:ext>
            </a:extLst>
          </p:cNvPr>
          <p:cNvSpPr txBox="1"/>
          <p:nvPr/>
        </p:nvSpPr>
        <p:spPr>
          <a:xfrm>
            <a:off x="595031" y="4210162"/>
            <a:ext cx="2065152" cy="892552"/>
          </a:xfrm>
          <a:prstGeom prst="rect">
            <a:avLst/>
          </a:prstGeom>
          <a:noFill/>
        </p:spPr>
        <p:txBody>
          <a:bodyPr wrap="square" rtlCol="0">
            <a:spAutoFit/>
          </a:bodyPr>
          <a:lstStyle/>
          <a:p>
            <a:r>
              <a:rPr lang="en-GB" sz="1600" b="1" dirty="0">
                <a:latin typeface="Roboto Condensed" panose="02000000000000000000" pitchFamily="2" charset="0"/>
                <a:ea typeface="Roboto Condensed" panose="02000000000000000000" pitchFamily="2" charset="0"/>
              </a:rPr>
              <a:t>Laura Trussell-Harris</a:t>
            </a:r>
          </a:p>
          <a:p>
            <a:r>
              <a:rPr lang="en-GB" sz="1200" dirty="0">
                <a:latin typeface="Work Sans Medium" panose="00000600000000000000" pitchFamily="50" charset="0"/>
              </a:rPr>
              <a:t>Academic Representation Coordinator</a:t>
            </a:r>
          </a:p>
        </p:txBody>
      </p:sp>
      <p:sp>
        <p:nvSpPr>
          <p:cNvPr id="3" name="Rectangle: Rounded Corners 2">
            <a:extLst>
              <a:ext uri="{FF2B5EF4-FFF2-40B4-BE49-F238E27FC236}">
                <a16:creationId xmlns:a16="http://schemas.microsoft.com/office/drawing/2014/main" id="{ADF0B2CF-6656-F748-8898-BFF6E81BC950}"/>
              </a:ext>
            </a:extLst>
          </p:cNvPr>
          <p:cNvSpPr/>
          <p:nvPr/>
        </p:nvSpPr>
        <p:spPr>
          <a:xfrm rot="428055">
            <a:off x="728304" y="1777886"/>
            <a:ext cx="1688592" cy="2251456"/>
          </a:xfrm>
          <a:prstGeom prst="round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Rounded Corners 12">
            <a:extLst>
              <a:ext uri="{FF2B5EF4-FFF2-40B4-BE49-F238E27FC236}">
                <a16:creationId xmlns:a16="http://schemas.microsoft.com/office/drawing/2014/main" id="{B3E8DB55-A88A-61C2-10AD-E75D7967651A}"/>
              </a:ext>
            </a:extLst>
          </p:cNvPr>
          <p:cNvSpPr/>
          <p:nvPr/>
        </p:nvSpPr>
        <p:spPr>
          <a:xfrm>
            <a:off x="685430" y="1810429"/>
            <a:ext cx="1639779" cy="2186372"/>
          </a:xfrm>
          <a:prstGeom prst="roundRect">
            <a:avLst/>
          </a:prstGeom>
          <a:blipFill>
            <a:blip r:embed="rId3"/>
            <a:stretch>
              <a:fillRect/>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49885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CFE9B-25F5-B02D-95B8-F443E5CFE0A1}"/>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CA1C770A-5FCD-E6C4-7561-9ADE6D734536}"/>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2C09566F-629D-843F-6685-5F7FA4AD3C88}"/>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53F95D90-F7A1-98C3-BECC-5C0F8DFF5BFE}"/>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953594EF-68C9-7311-D579-A64D78463B09}"/>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D1577E7C-27A6-2AE8-AAFF-1CFD5D02BA3C}"/>
              </a:ext>
            </a:extLst>
          </p:cNvPr>
          <p:cNvSpPr txBox="1"/>
          <p:nvPr/>
        </p:nvSpPr>
        <p:spPr>
          <a:xfrm>
            <a:off x="489208" y="2058562"/>
            <a:ext cx="4754124" cy="584775"/>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What’s It Like To Work As A Real Estate Lawyer?</a:t>
            </a:r>
          </a:p>
          <a:p>
            <a:pPr lvl="0"/>
            <a:r>
              <a:rPr lang="en-GB" sz="1400" b="1" dirty="0">
                <a:solidFill>
                  <a:prstClr val="black"/>
                </a:solidFill>
                <a:latin typeface="Roboto Condensed" panose="02000000000000000000" pitchFamily="2" charset="0"/>
                <a:ea typeface="Roboto Condensed" panose="02000000000000000000" pitchFamily="2" charset="0"/>
              </a:rPr>
              <a:t>Chris Carlisle, Lecturer, 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5837F831-E946-774B-8798-450AA43245BA}"/>
              </a:ext>
            </a:extLst>
          </p:cNvPr>
          <p:cNvSpPr txBox="1"/>
          <p:nvPr/>
        </p:nvSpPr>
        <p:spPr>
          <a:xfrm>
            <a:off x="489208" y="2830417"/>
            <a:ext cx="5146963" cy="2031325"/>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session will introduce students to life as a Real Estate lawyer. Chris Carlisle will draw on his personal experience as a former Real Estate solicitor -exploring why Real Estate is a great area of law to practise.</a:t>
            </a: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Students will explore the principal types of Real Estate transaction (sale and purchase, development, financing and leasing) and who are the key stakeholders in Real Estate deal-making.</a:t>
            </a:r>
          </a:p>
        </p:txBody>
      </p:sp>
      <p:sp>
        <p:nvSpPr>
          <p:cNvPr id="4" name="Oval 3">
            <a:extLst>
              <a:ext uri="{FF2B5EF4-FFF2-40B4-BE49-F238E27FC236}">
                <a16:creationId xmlns:a16="http://schemas.microsoft.com/office/drawing/2014/main" id="{AE9366F6-4D71-CFF5-AF5C-BC0DD04B3001}"/>
              </a:ext>
            </a:extLst>
          </p:cNvPr>
          <p:cNvSpPr/>
          <p:nvPr/>
        </p:nvSpPr>
        <p:spPr>
          <a:xfrm>
            <a:off x="431650" y="5322944"/>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3783A614-EE76-332F-A6B3-365F8FC60010}"/>
              </a:ext>
            </a:extLst>
          </p:cNvPr>
          <p:cNvSpPr/>
          <p:nvPr/>
        </p:nvSpPr>
        <p:spPr>
          <a:xfrm>
            <a:off x="1368947" y="5357436"/>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1 hour</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BA96673B-CA23-80FF-07FD-0CF71D2F7C09}"/>
              </a:ext>
            </a:extLst>
          </p:cNvPr>
          <p:cNvSpPr/>
          <p:nvPr/>
        </p:nvSpPr>
        <p:spPr>
          <a:xfrm>
            <a:off x="2210010" y="5401537"/>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Thursday </a:t>
            </a:r>
            <a:r>
              <a:rPr lang="en-GB" sz="2000" b="1" dirty="0">
                <a:solidFill>
                  <a:prstClr val="white"/>
                </a:solidFill>
                <a:latin typeface="Roboto Condensed" panose="02000000000000000000" pitchFamily="2" charset="0"/>
                <a:ea typeface="Roboto Condensed" panose="02000000000000000000" pitchFamily="2" charset="0"/>
              </a:rPr>
              <a:t>9</a:t>
            </a:r>
            <a:r>
              <a:rPr kumimoji="0" lang="en-GB" sz="2000" b="1" i="0" u="none" strike="noStrike" kern="1200" cap="none" spc="0" normalizeH="0" baseline="30000" noProof="0" dirty="0" err="1">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r>
              <a:rPr lang="en-GB" sz="2000" b="1" dirty="0">
                <a:solidFill>
                  <a:prstClr val="white"/>
                </a:solidFill>
                <a:latin typeface="Roboto Condensed" panose="02000000000000000000" pitchFamily="2" charset="0"/>
                <a:ea typeface="Roboto Condensed" panose="02000000000000000000" pitchFamily="2" charset="0"/>
              </a:rPr>
              <a:t>Octo</a:t>
            </a:r>
            <a:r>
              <a:rPr kumimoji="0" lang="en-GB" sz="2000" b="1" i="0" u="none" strike="noStrike" kern="1200" cap="none" spc="0" normalizeH="0" baseline="0" noProof="0" dirty="0" err="1">
                <a:ln>
                  <a:noFill/>
                </a:ln>
                <a:solidFill>
                  <a:prstClr val="white"/>
                </a:solidFill>
                <a:effectLst/>
                <a:uLnTx/>
                <a:uFillTx/>
                <a:latin typeface="Roboto Condensed" panose="02000000000000000000" pitchFamily="2" charset="0"/>
                <a:ea typeface="Roboto Condensed" panose="02000000000000000000" pitchFamily="2" charset="0"/>
              </a:rPr>
              <a:t>ber</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4pm-5pm</a:t>
            </a:r>
          </a:p>
        </p:txBody>
      </p:sp>
      <p:grpSp>
        <p:nvGrpSpPr>
          <p:cNvPr id="3" name="Group 2">
            <a:extLst>
              <a:ext uri="{FF2B5EF4-FFF2-40B4-BE49-F238E27FC236}">
                <a16:creationId xmlns:a16="http://schemas.microsoft.com/office/drawing/2014/main" id="{9ECFBE45-6F49-F4E1-86B0-6E033A5797A6}"/>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C48B6CF9-B0AA-5646-703F-65E5B91DEA2E}"/>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2547683C-4D70-39C1-8CE8-1C87FD751F7E}"/>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80F31548-AF68-0F30-F4BE-D55DC24E284E}"/>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D3A61858-2F0C-CEDC-F918-62C9657AFC78}"/>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3797FFEC-FFED-245C-519E-E454803546BB}"/>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DA18FB16-D7BB-EFF3-0598-4EC4D96207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20468195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16C89-14DA-AA3E-C12F-75B40EBF0450}"/>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E56C3F72-70D0-F936-BBC9-A4FD43D76CF1}"/>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001EC20B-8340-3CDA-180B-C78D3032EE26}"/>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74E89ACD-30A9-B518-5B3E-76E2FAAF1FF6}"/>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E4DECD9E-C01E-A461-5975-FAE8AF7A964C}"/>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4" name="Oval 3">
            <a:extLst>
              <a:ext uri="{FF2B5EF4-FFF2-40B4-BE49-F238E27FC236}">
                <a16:creationId xmlns:a16="http://schemas.microsoft.com/office/drawing/2014/main" id="{9BEDEF99-A4E7-EA1B-8179-595075E70760}"/>
              </a:ext>
            </a:extLst>
          </p:cNvPr>
          <p:cNvSpPr/>
          <p:nvPr/>
        </p:nvSpPr>
        <p:spPr>
          <a:xfrm>
            <a:off x="489208" y="7469546"/>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94197EBD-DF1D-202B-5D07-74A01DC5622A}"/>
              </a:ext>
            </a:extLst>
          </p:cNvPr>
          <p:cNvSpPr/>
          <p:nvPr/>
        </p:nvSpPr>
        <p:spPr>
          <a:xfrm>
            <a:off x="1507781" y="7504644"/>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40 mins</a:t>
            </a:r>
          </a:p>
        </p:txBody>
      </p:sp>
      <p:sp>
        <p:nvSpPr>
          <p:cNvPr id="6" name="TextBox 5">
            <a:extLst>
              <a:ext uri="{FF2B5EF4-FFF2-40B4-BE49-F238E27FC236}">
                <a16:creationId xmlns:a16="http://schemas.microsoft.com/office/drawing/2014/main" id="{D2FAF31E-C42F-D9AB-6C7D-0634EAE52B32}"/>
              </a:ext>
            </a:extLst>
          </p:cNvPr>
          <p:cNvSpPr txBox="1"/>
          <p:nvPr/>
        </p:nvSpPr>
        <p:spPr>
          <a:xfrm>
            <a:off x="489208" y="1256830"/>
            <a:ext cx="4758653" cy="584775"/>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Support Sessions for Women</a:t>
            </a:r>
          </a:p>
          <a:p>
            <a:pPr lvl="0"/>
            <a:r>
              <a:rPr lang="en-GB" sz="1400" b="1" dirty="0">
                <a:solidFill>
                  <a:prstClr val="black"/>
                </a:solidFill>
                <a:latin typeface="Roboto Condensed" panose="02000000000000000000" pitchFamily="2" charset="0"/>
                <a:ea typeface="Roboto Condensed" panose="02000000000000000000" pitchFamily="2" charset="0"/>
              </a:rPr>
              <a:t>The University of Law Lecturers</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8" name="TextBox 7">
            <a:extLst>
              <a:ext uri="{FF2B5EF4-FFF2-40B4-BE49-F238E27FC236}">
                <a16:creationId xmlns:a16="http://schemas.microsoft.com/office/drawing/2014/main" id="{A9C48FCA-17F0-5E72-5120-6553691328CF}"/>
              </a:ext>
            </a:extLst>
          </p:cNvPr>
          <p:cNvSpPr txBox="1"/>
          <p:nvPr/>
        </p:nvSpPr>
        <p:spPr>
          <a:xfrm>
            <a:off x="503210" y="2029067"/>
            <a:ext cx="5155468" cy="5816977"/>
          </a:xfrm>
          <a:prstGeom prst="rect">
            <a:avLst/>
          </a:prstGeom>
          <a:noFill/>
        </p:spPr>
        <p:txBody>
          <a:bodyPr wrap="square">
            <a:spAutoFit/>
          </a:bodyPr>
          <a:lstStyle/>
          <a:p>
            <a:r>
              <a:rPr lang="en-GB" sz="1600" dirty="0">
                <a:latin typeface="Work Sans Medium" panose="00000600000000000000" pitchFamily="50" charset="0"/>
                <a:ea typeface="Roboto Condensed" panose="02000000000000000000" pitchFamily="2" charset="0"/>
              </a:rPr>
              <a:t>These staff-led sessions provide tailored guidance and community support for women students from overseas or home. Topics include cultural adjustment, academic skills, personal wellbeing, and career development—helping participants thrive both academically and socially in a new environment.</a:t>
            </a:r>
          </a:p>
          <a:p>
            <a:endParaRPr lang="en-GB" sz="1600" dirty="0">
              <a:latin typeface="Work Sans Medium" panose="00000600000000000000" pitchFamily="50" charset="0"/>
              <a:ea typeface="Roboto Condensed" panose="02000000000000000000" pitchFamily="2" charset="0"/>
            </a:endParaRPr>
          </a:p>
          <a:p>
            <a:r>
              <a:rPr lang="en-GB" sz="1600" dirty="0">
                <a:latin typeface="Work Sans Medium" panose="00000600000000000000" pitchFamily="50" charset="0"/>
                <a:ea typeface="Roboto Condensed" panose="02000000000000000000" pitchFamily="2" charset="0"/>
              </a:rPr>
              <a:t>Sessions will be 40 minutes long and based on the following topics:</a:t>
            </a:r>
          </a:p>
          <a:p>
            <a:endParaRPr lang="en-GB" sz="1600" dirty="0">
              <a:latin typeface="Work Sans Medium" panose="00000600000000000000" pitchFamily="50" charset="0"/>
              <a:ea typeface="Roboto Condensed" panose="02000000000000000000" pitchFamily="2" charset="0"/>
            </a:endParaRPr>
          </a:p>
          <a:p>
            <a:r>
              <a:rPr lang="en-GB" sz="1600" dirty="0">
                <a:latin typeface="Work Sans Medium" panose="00000600000000000000" pitchFamily="50" charset="0"/>
                <a:ea typeface="Roboto Condensed" panose="02000000000000000000" pitchFamily="2" charset="0"/>
              </a:rPr>
              <a:t>1.Academic &amp; Career Development</a:t>
            </a:r>
          </a:p>
          <a:p>
            <a:r>
              <a:rPr lang="en-GB" sz="1600" dirty="0">
                <a:latin typeface="Work Sans Medium" panose="00000600000000000000" pitchFamily="50" charset="0"/>
                <a:ea typeface="Roboto Condensed" panose="02000000000000000000" pitchFamily="2" charset="0"/>
              </a:rPr>
              <a:t>2. Adapting to workplace and university</a:t>
            </a:r>
          </a:p>
          <a:p>
            <a:r>
              <a:rPr lang="en-GB" sz="1600" dirty="0">
                <a:latin typeface="Work Sans Medium" panose="00000600000000000000" pitchFamily="50" charset="0"/>
                <a:ea typeface="Roboto Condensed" panose="02000000000000000000" pitchFamily="2" charset="0"/>
              </a:rPr>
              <a:t>3. Mental health and personal growth</a:t>
            </a:r>
          </a:p>
          <a:p>
            <a:r>
              <a:rPr lang="en-GB" sz="1600" dirty="0">
                <a:latin typeface="Work Sans Medium" panose="00000600000000000000" pitchFamily="50" charset="0"/>
                <a:ea typeface="Roboto Condensed" panose="02000000000000000000" pitchFamily="2" charset="0"/>
              </a:rPr>
              <a:t>4. Life beyond academics</a:t>
            </a:r>
          </a:p>
          <a:p>
            <a:r>
              <a:rPr lang="en-GB" sz="1600" dirty="0">
                <a:latin typeface="Work Sans Medium" panose="00000600000000000000" pitchFamily="50" charset="0"/>
                <a:ea typeface="Roboto Condensed" panose="02000000000000000000" pitchFamily="2" charset="0"/>
              </a:rPr>
              <a:t>5. Social impact projects</a:t>
            </a:r>
          </a:p>
          <a:p>
            <a:r>
              <a:rPr lang="en-GB" sz="1600" dirty="0">
                <a:latin typeface="Work Sans Medium" panose="00000600000000000000" pitchFamily="50" charset="0"/>
                <a:ea typeface="Roboto Condensed" panose="02000000000000000000" pitchFamily="2" charset="0"/>
              </a:rPr>
              <a:t>6. Creation of reflection.</a:t>
            </a:r>
          </a:p>
          <a:p>
            <a:endParaRPr lang="en-GB" sz="1600" dirty="0">
              <a:latin typeface="Work Sans Medium" panose="00000600000000000000" pitchFamily="50" charset="0"/>
              <a:ea typeface="Roboto Condensed" panose="02000000000000000000" pitchFamily="2" charset="0"/>
            </a:endParaRPr>
          </a:p>
          <a:p>
            <a:r>
              <a:rPr lang="en-GB" sz="1600" dirty="0">
                <a:latin typeface="Work Sans Medium" panose="00000600000000000000" pitchFamily="50" charset="0"/>
                <a:ea typeface="Roboto Condensed" panose="02000000000000000000" pitchFamily="2" charset="0"/>
              </a:rPr>
              <a:t>Session dates and times are TBC, please fill in the regular sign-up form to be contacted with more information. </a:t>
            </a:r>
          </a:p>
          <a:p>
            <a:endParaRPr lang="en-GB" dirty="0">
              <a:latin typeface="Work Sans Medium" panose="00000600000000000000" pitchFamily="50" charset="0"/>
              <a:ea typeface="Roboto Condensed" panose="02000000000000000000" pitchFamily="2" charset="0"/>
            </a:endParaRPr>
          </a:p>
          <a:p>
            <a:endParaRPr lang="en-GB" dirty="0">
              <a:latin typeface="Work Sans Medium" panose="00000600000000000000" pitchFamily="50" charset="0"/>
              <a:ea typeface="Roboto Condensed" panose="02000000000000000000" pitchFamily="2" charset="0"/>
            </a:endParaRPr>
          </a:p>
        </p:txBody>
      </p:sp>
      <p:grpSp>
        <p:nvGrpSpPr>
          <p:cNvPr id="3" name="Group 2">
            <a:extLst>
              <a:ext uri="{FF2B5EF4-FFF2-40B4-BE49-F238E27FC236}">
                <a16:creationId xmlns:a16="http://schemas.microsoft.com/office/drawing/2014/main" id="{5BE8C81A-0882-920B-F729-D04F7E972DEE}"/>
              </a:ext>
            </a:extLst>
          </p:cNvPr>
          <p:cNvGrpSpPr/>
          <p:nvPr/>
        </p:nvGrpSpPr>
        <p:grpSpPr>
          <a:xfrm>
            <a:off x="0" y="9333501"/>
            <a:ext cx="7559678" cy="1358312"/>
            <a:chOff x="0" y="9333501"/>
            <a:chExt cx="7559678" cy="1358312"/>
          </a:xfrm>
        </p:grpSpPr>
        <p:grpSp>
          <p:nvGrpSpPr>
            <p:cNvPr id="7" name="Group 6">
              <a:extLst>
                <a:ext uri="{FF2B5EF4-FFF2-40B4-BE49-F238E27FC236}">
                  <a16:creationId xmlns:a16="http://schemas.microsoft.com/office/drawing/2014/main" id="{1B8C619E-7210-0424-CC3A-D7B2D73B7A4E}"/>
                </a:ext>
              </a:extLst>
            </p:cNvPr>
            <p:cNvGrpSpPr/>
            <p:nvPr/>
          </p:nvGrpSpPr>
          <p:grpSpPr>
            <a:xfrm>
              <a:off x="0" y="9333501"/>
              <a:ext cx="7559678" cy="110653"/>
              <a:chOff x="-3" y="6596663"/>
              <a:chExt cx="7559678" cy="110653"/>
            </a:xfrm>
          </p:grpSpPr>
          <p:sp>
            <p:nvSpPr>
              <p:cNvPr id="15" name="Rectangle 14">
                <a:extLst>
                  <a:ext uri="{FF2B5EF4-FFF2-40B4-BE49-F238E27FC236}">
                    <a16:creationId xmlns:a16="http://schemas.microsoft.com/office/drawing/2014/main" id="{7EB16D83-7141-1F66-17E6-CFDEA70B49A3}"/>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6" name="Rectangle 15">
                <a:extLst>
                  <a:ext uri="{FF2B5EF4-FFF2-40B4-BE49-F238E27FC236}">
                    <a16:creationId xmlns:a16="http://schemas.microsoft.com/office/drawing/2014/main" id="{AF2BEF5A-CDE8-8BE9-7F9D-D84A0C958A61}"/>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0" name="Rectangle 19">
                <a:extLst>
                  <a:ext uri="{FF2B5EF4-FFF2-40B4-BE49-F238E27FC236}">
                    <a16:creationId xmlns:a16="http://schemas.microsoft.com/office/drawing/2014/main" id="{D768ED64-0993-E831-B18D-0E5864FA038A}"/>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9" name="Picture 8">
              <a:extLst>
                <a:ext uri="{FF2B5EF4-FFF2-40B4-BE49-F238E27FC236}">
                  <a16:creationId xmlns:a16="http://schemas.microsoft.com/office/drawing/2014/main" id="{C690A23A-160D-7FEC-02A8-77C60ACEC27D}"/>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10" name="Picture 9" descr="A black and white logo&#10;&#10;AI-generated content may be incorrect.">
              <a:extLst>
                <a:ext uri="{FF2B5EF4-FFF2-40B4-BE49-F238E27FC236}">
                  <a16:creationId xmlns:a16="http://schemas.microsoft.com/office/drawing/2014/main" id="{D91E9CFC-01B1-8E45-62B7-19085C1E9D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32558537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4674E-8362-E2D1-A2BD-4877AAEBFEF0}"/>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736A4D9C-ED7C-F1D3-C675-F01123BA13F3}"/>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C6DADA36-11B3-4F55-B54A-771C1BF1E928}"/>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907D980A-EBAA-1543-856A-C42297099FE3}"/>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D08771D7-559A-8A88-9A87-9095F0988305}"/>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52294125-04C7-D43A-C4D7-E04295F09106}"/>
              </a:ext>
            </a:extLst>
          </p:cNvPr>
          <p:cNvSpPr txBox="1"/>
          <p:nvPr/>
        </p:nvSpPr>
        <p:spPr>
          <a:xfrm>
            <a:off x="489208" y="1256830"/>
            <a:ext cx="4758653" cy="861774"/>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Advanced Goal Management – Be Your Best Coach!</a:t>
            </a:r>
          </a:p>
          <a:p>
            <a:pPr lvl="0"/>
            <a:r>
              <a:rPr lang="en-GB" sz="1400" b="1" dirty="0">
                <a:solidFill>
                  <a:prstClr val="black"/>
                </a:solidFill>
                <a:latin typeface="Roboto Condensed" panose="02000000000000000000" pitchFamily="2" charset="0"/>
                <a:ea typeface="Roboto Condensed" panose="02000000000000000000" pitchFamily="2" charset="0"/>
              </a:rPr>
              <a:t>Aaron Speak, 3</a:t>
            </a:r>
            <a:r>
              <a:rPr lang="en-GB" sz="1400" b="1" baseline="30000" dirty="0">
                <a:solidFill>
                  <a:prstClr val="black"/>
                </a:solidFill>
                <a:latin typeface="Roboto Condensed" panose="02000000000000000000" pitchFamily="2" charset="0"/>
                <a:ea typeface="Roboto Condensed" panose="02000000000000000000" pitchFamily="2" charset="0"/>
              </a:rPr>
              <a:t>rd</a:t>
            </a:r>
            <a:r>
              <a:rPr lang="en-GB" sz="1400" b="1" dirty="0">
                <a:solidFill>
                  <a:prstClr val="black"/>
                </a:solidFill>
                <a:latin typeface="Roboto Condensed" panose="02000000000000000000" pitchFamily="2" charset="0"/>
                <a:ea typeface="Roboto Condensed" panose="02000000000000000000" pitchFamily="2" charset="0"/>
              </a:rPr>
              <a:t> Year LLB Student, 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7516FE23-1CBC-CE4A-DABD-53210A316F17}"/>
              </a:ext>
            </a:extLst>
          </p:cNvPr>
          <p:cNvSpPr txBox="1"/>
          <p:nvPr/>
        </p:nvSpPr>
        <p:spPr>
          <a:xfrm>
            <a:off x="489208" y="2387501"/>
            <a:ext cx="5146963" cy="3108543"/>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In this course, expect to be led through an interactive series of sessions supporting you to not only set better goals but set yourself on the right path to achieve them. </a:t>
            </a: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Trained by Forbes-listed NLP and Life Coach Calvin </a:t>
            </a:r>
            <a:r>
              <a:rPr kumimoji="0" lang="en-GB" sz="14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Coyles</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third-year LLB student Aaron Speak will be using his own wealth of experience to show you not just how, but why the SOAR method works no matter your stage of education or career aspirations.</a:t>
            </a:r>
          </a:p>
          <a:p>
            <a:pPr lvl="0"/>
            <a:endParaRPr lang="en-GB" sz="14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Note that this course pairs extremely well with the Finding Success Foundations course on the following page, and both come with a certificate of completion to share as you wish!</a:t>
            </a:r>
          </a:p>
        </p:txBody>
      </p:sp>
      <p:sp>
        <p:nvSpPr>
          <p:cNvPr id="4" name="Oval 3">
            <a:extLst>
              <a:ext uri="{FF2B5EF4-FFF2-40B4-BE49-F238E27FC236}">
                <a16:creationId xmlns:a16="http://schemas.microsoft.com/office/drawing/2014/main" id="{7F33E7E5-F847-BA71-F8B8-243169318A78}"/>
              </a:ext>
            </a:extLst>
          </p:cNvPr>
          <p:cNvSpPr/>
          <p:nvPr/>
        </p:nvSpPr>
        <p:spPr>
          <a:xfrm>
            <a:off x="467608" y="5754017"/>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CCD29670-1AAD-67FF-384C-8CA12AB11F99}"/>
              </a:ext>
            </a:extLst>
          </p:cNvPr>
          <p:cNvSpPr/>
          <p:nvPr/>
        </p:nvSpPr>
        <p:spPr>
          <a:xfrm>
            <a:off x="1368947" y="5751291"/>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4 x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1 hour</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19063A37-921A-C172-3CFF-C8ED07B77937}"/>
              </a:ext>
            </a:extLst>
          </p:cNvPr>
          <p:cNvSpPr/>
          <p:nvPr/>
        </p:nvSpPr>
        <p:spPr>
          <a:xfrm>
            <a:off x="2313893" y="5820070"/>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dirty="0">
                <a:solidFill>
                  <a:prstClr val="white"/>
                </a:solidFill>
                <a:latin typeface="Roboto Condensed" panose="02000000000000000000" pitchFamily="2" charset="0"/>
                <a:ea typeface="Roboto Condensed" panose="02000000000000000000" pitchFamily="2" charset="0"/>
              </a:rPr>
              <a:t>Tuesday 7</a:t>
            </a:r>
            <a:r>
              <a:rPr lang="en-GB" sz="2000" b="1" baseline="30000" dirty="0">
                <a:solidFill>
                  <a:prstClr val="white"/>
                </a:solidFill>
                <a:latin typeface="Roboto Condensed" panose="02000000000000000000" pitchFamily="2" charset="0"/>
                <a:ea typeface="Roboto Condensed" panose="02000000000000000000" pitchFamily="2" charset="0"/>
              </a:rPr>
              <a:t>th</a:t>
            </a:r>
            <a:r>
              <a:rPr lang="en-GB" sz="2000" b="1" dirty="0">
                <a:solidFill>
                  <a:prstClr val="white"/>
                </a:solidFill>
                <a:latin typeface="Roboto Condensed" panose="02000000000000000000" pitchFamily="2" charset="0"/>
                <a:ea typeface="Roboto Condensed" panose="02000000000000000000" pitchFamily="2" charset="0"/>
              </a:rPr>
              <a:t>, 14</a:t>
            </a:r>
            <a:r>
              <a:rPr lang="en-GB" sz="2000" b="1" baseline="30000" dirty="0">
                <a:solidFill>
                  <a:prstClr val="white"/>
                </a:solidFill>
                <a:latin typeface="Roboto Condensed" panose="02000000000000000000" pitchFamily="2" charset="0"/>
                <a:ea typeface="Roboto Condensed" panose="02000000000000000000" pitchFamily="2" charset="0"/>
              </a:rPr>
              <a:t>th</a:t>
            </a:r>
            <a:r>
              <a:rPr lang="en-GB" sz="2000" b="1" dirty="0">
                <a:solidFill>
                  <a:prstClr val="white"/>
                </a:solidFill>
                <a:latin typeface="Roboto Condensed" panose="02000000000000000000" pitchFamily="2" charset="0"/>
                <a:ea typeface="Roboto Condensed" panose="02000000000000000000" pitchFamily="2" charset="0"/>
              </a:rPr>
              <a:t>, 21</a:t>
            </a:r>
            <a:r>
              <a:rPr lang="en-GB" sz="2000" b="1" baseline="30000" dirty="0">
                <a:solidFill>
                  <a:prstClr val="white"/>
                </a:solidFill>
                <a:latin typeface="Roboto Condensed" panose="02000000000000000000" pitchFamily="2" charset="0"/>
                <a:ea typeface="Roboto Condensed" panose="02000000000000000000" pitchFamily="2" charset="0"/>
              </a:rPr>
              <a:t>st</a:t>
            </a:r>
            <a:r>
              <a:rPr lang="en-GB" sz="2000" b="1" dirty="0">
                <a:solidFill>
                  <a:prstClr val="white"/>
                </a:solidFill>
                <a:latin typeface="Roboto Condensed" panose="02000000000000000000" pitchFamily="2" charset="0"/>
                <a:ea typeface="Roboto Condensed" panose="02000000000000000000" pitchFamily="2" charset="0"/>
              </a:rPr>
              <a:t> and 28</a:t>
            </a:r>
            <a:r>
              <a:rPr lang="en-GB" sz="2000" b="1" baseline="30000" dirty="0">
                <a:solidFill>
                  <a:prstClr val="white"/>
                </a:solidFill>
                <a:latin typeface="Roboto Condensed" panose="02000000000000000000" pitchFamily="2" charset="0"/>
                <a:ea typeface="Roboto Condensed" panose="02000000000000000000" pitchFamily="2" charset="0"/>
              </a:rPr>
              <a:t>th</a:t>
            </a:r>
            <a:r>
              <a:rPr lang="en-GB" sz="2000" b="1" dirty="0">
                <a:solidFill>
                  <a:prstClr val="white"/>
                </a:solidFill>
                <a:latin typeface="Roboto Condensed" panose="02000000000000000000" pitchFamily="2" charset="0"/>
                <a:ea typeface="Roboto Condensed" panose="02000000000000000000" pitchFamily="2" charset="0"/>
              </a:rPr>
              <a:t> October, 5-6pm</a:t>
            </a:r>
            <a:endPar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nvGrpSpPr>
          <p:cNvPr id="3" name="Group 2">
            <a:extLst>
              <a:ext uri="{FF2B5EF4-FFF2-40B4-BE49-F238E27FC236}">
                <a16:creationId xmlns:a16="http://schemas.microsoft.com/office/drawing/2014/main" id="{55276E46-7B54-BD1C-AA9B-8A66E86B123F}"/>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932261D1-DB54-AEFD-56F8-BBDBDDFFCF44}"/>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F4323912-4B6C-62A2-D6A0-6C18E9FA9FDA}"/>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C7A43185-EDC6-053C-2FFB-770B77CE564E}"/>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1187CCB4-50B6-0F12-A487-964397AA5E93}"/>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B0BCA3BA-9A42-0A31-8C2F-ED175F22DD63}"/>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6FB6AB18-79B4-4D6B-62B1-7660BAA760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37489554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274E6-1BFA-19E1-25F9-60436C7A47ED}"/>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9768882C-81DD-F053-AF0C-B7BA5A2D9930}"/>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0AC6F28D-7328-9615-CEFA-D01797FEA327}"/>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82ABE9CC-73BA-8E59-5EF7-BCE8F6061DED}"/>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D57FFEF2-B409-C0AD-9B60-AB1F079143CA}"/>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9794C807-F4CA-B726-2BF7-35B95A992294}"/>
              </a:ext>
            </a:extLst>
          </p:cNvPr>
          <p:cNvSpPr txBox="1"/>
          <p:nvPr/>
        </p:nvSpPr>
        <p:spPr>
          <a:xfrm>
            <a:off x="237607" y="1281875"/>
            <a:ext cx="4758653" cy="584775"/>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Finding Success Foundations, Start Off Strong!</a:t>
            </a:r>
          </a:p>
          <a:p>
            <a:pPr lvl="0"/>
            <a:r>
              <a:rPr lang="en-GB" sz="1400" b="1" dirty="0">
                <a:solidFill>
                  <a:prstClr val="black"/>
                </a:solidFill>
                <a:latin typeface="Roboto Condensed" panose="02000000000000000000" pitchFamily="2" charset="0"/>
                <a:ea typeface="Roboto Condensed" panose="02000000000000000000" pitchFamily="2" charset="0"/>
              </a:rPr>
              <a:t>Aaron Speak, 3</a:t>
            </a:r>
            <a:r>
              <a:rPr lang="en-GB" sz="1400" b="1" baseline="30000" dirty="0">
                <a:solidFill>
                  <a:prstClr val="black"/>
                </a:solidFill>
                <a:latin typeface="Roboto Condensed" panose="02000000000000000000" pitchFamily="2" charset="0"/>
                <a:ea typeface="Roboto Condensed" panose="02000000000000000000" pitchFamily="2" charset="0"/>
              </a:rPr>
              <a:t>rd</a:t>
            </a:r>
            <a:r>
              <a:rPr lang="en-GB" sz="1400" b="1" dirty="0">
                <a:solidFill>
                  <a:prstClr val="black"/>
                </a:solidFill>
                <a:latin typeface="Roboto Condensed" panose="02000000000000000000" pitchFamily="2" charset="0"/>
                <a:ea typeface="Roboto Condensed" panose="02000000000000000000" pitchFamily="2" charset="0"/>
              </a:rPr>
              <a:t> Year LLB Student, 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E042DBF9-F0A5-E0E9-BD93-BBC67E859C95}"/>
              </a:ext>
            </a:extLst>
          </p:cNvPr>
          <p:cNvSpPr txBox="1"/>
          <p:nvPr/>
        </p:nvSpPr>
        <p:spPr>
          <a:xfrm>
            <a:off x="237607" y="1990890"/>
            <a:ext cx="5146963" cy="3539430"/>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Hard-working, but not quite achieving the impact you want? Not sure where to start, or what seems to be going wrong?</a:t>
            </a:r>
          </a:p>
          <a:p>
            <a:pPr lvl="0"/>
            <a:endParaRPr lang="en-GB" sz="14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In this course, third-year LLB student Aaron Speak shares what truly leads him to such consistent success both personally and professionally. Trained by internationally recognised life coaches at Wild Success, Aaron delivers this course to support YOUR ambitions. </a:t>
            </a:r>
          </a:p>
          <a:p>
            <a:pPr lvl="0"/>
            <a:endParaRPr lang="en-GB" sz="14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Note that this course is an extremely fitting continuation of the Advanced Goal Management course, and will give great background for the Emotional Mastery course coming later in the year! All participants that complete the course will receive a certificate of completion to share as you wish.</a:t>
            </a:r>
          </a:p>
        </p:txBody>
      </p:sp>
      <p:sp>
        <p:nvSpPr>
          <p:cNvPr id="4" name="Oval 3">
            <a:extLst>
              <a:ext uri="{FF2B5EF4-FFF2-40B4-BE49-F238E27FC236}">
                <a16:creationId xmlns:a16="http://schemas.microsoft.com/office/drawing/2014/main" id="{3E2A8B3D-3875-7E2F-7782-3F352810CF5A}"/>
              </a:ext>
            </a:extLst>
          </p:cNvPr>
          <p:cNvSpPr/>
          <p:nvPr/>
        </p:nvSpPr>
        <p:spPr>
          <a:xfrm>
            <a:off x="381882" y="5911179"/>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3DE10FF2-CCA0-D938-38DA-D06D98696C11}"/>
              </a:ext>
            </a:extLst>
          </p:cNvPr>
          <p:cNvSpPr/>
          <p:nvPr/>
        </p:nvSpPr>
        <p:spPr>
          <a:xfrm>
            <a:off x="1283221" y="5908453"/>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dirty="0">
                <a:solidFill>
                  <a:prstClr val="white"/>
                </a:solidFill>
                <a:latin typeface="Roboto Condensed" panose="02000000000000000000" pitchFamily="2" charset="0"/>
                <a:ea typeface="Roboto Condensed" panose="02000000000000000000" pitchFamily="2" charset="0"/>
              </a:rPr>
              <a:t>4 x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dirty="0">
                <a:solidFill>
                  <a:prstClr val="white"/>
                </a:solidFill>
                <a:latin typeface="Roboto Condensed" panose="02000000000000000000" pitchFamily="2" charset="0"/>
                <a:ea typeface="Roboto Condensed" panose="02000000000000000000" pitchFamily="2" charset="0"/>
              </a:rPr>
              <a:t>1 hour</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8EB640F3-4326-B2EA-5A42-42A9704B87AE}"/>
              </a:ext>
            </a:extLst>
          </p:cNvPr>
          <p:cNvSpPr/>
          <p:nvPr/>
        </p:nvSpPr>
        <p:spPr>
          <a:xfrm>
            <a:off x="2228167" y="5977232"/>
            <a:ext cx="4949626"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dirty="0">
                <a:solidFill>
                  <a:prstClr val="white"/>
                </a:solidFill>
                <a:latin typeface="Roboto Condensed" panose="02000000000000000000" pitchFamily="2" charset="0"/>
                <a:ea typeface="Roboto Condensed" panose="02000000000000000000" pitchFamily="2" charset="0"/>
              </a:rPr>
              <a:t>Tuesday 18</a:t>
            </a:r>
            <a:r>
              <a:rPr lang="en-GB" sz="2000" b="1" baseline="30000" dirty="0">
                <a:solidFill>
                  <a:prstClr val="white"/>
                </a:solidFill>
                <a:latin typeface="Roboto Condensed" panose="02000000000000000000" pitchFamily="2" charset="0"/>
                <a:ea typeface="Roboto Condensed" panose="02000000000000000000" pitchFamily="2" charset="0"/>
              </a:rPr>
              <a:t>th</a:t>
            </a:r>
            <a:r>
              <a:rPr lang="en-GB" sz="2000" b="1" dirty="0">
                <a:solidFill>
                  <a:prstClr val="white"/>
                </a:solidFill>
                <a:latin typeface="Roboto Condensed" panose="02000000000000000000" pitchFamily="2" charset="0"/>
                <a:ea typeface="Roboto Condensed" panose="02000000000000000000" pitchFamily="2" charset="0"/>
              </a:rPr>
              <a:t>, 25</a:t>
            </a:r>
            <a:r>
              <a:rPr lang="en-GB" sz="2000" b="1" baseline="30000" dirty="0">
                <a:solidFill>
                  <a:prstClr val="white"/>
                </a:solidFill>
                <a:latin typeface="Roboto Condensed" panose="02000000000000000000" pitchFamily="2" charset="0"/>
                <a:ea typeface="Roboto Condensed" panose="02000000000000000000" pitchFamily="2" charset="0"/>
              </a:rPr>
              <a:t>th </a:t>
            </a:r>
            <a:r>
              <a:rPr lang="en-GB" sz="2000" b="1" dirty="0">
                <a:solidFill>
                  <a:prstClr val="white"/>
                </a:solidFill>
                <a:latin typeface="Roboto Condensed" panose="02000000000000000000" pitchFamily="2" charset="0"/>
                <a:ea typeface="Roboto Condensed" panose="02000000000000000000" pitchFamily="2" charset="0"/>
              </a:rPr>
              <a:t>November, </a:t>
            </a:r>
          </a:p>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dirty="0">
                <a:solidFill>
                  <a:prstClr val="white"/>
                </a:solidFill>
                <a:latin typeface="Roboto Condensed" panose="02000000000000000000" pitchFamily="2" charset="0"/>
                <a:ea typeface="Roboto Condensed" panose="02000000000000000000" pitchFamily="2" charset="0"/>
              </a:rPr>
              <a:t>and 2</a:t>
            </a:r>
            <a:r>
              <a:rPr lang="en-GB" sz="2000" b="1" baseline="30000" dirty="0">
                <a:solidFill>
                  <a:prstClr val="white"/>
                </a:solidFill>
                <a:latin typeface="Roboto Condensed" panose="02000000000000000000" pitchFamily="2" charset="0"/>
                <a:ea typeface="Roboto Condensed" panose="02000000000000000000" pitchFamily="2" charset="0"/>
              </a:rPr>
              <a:t>nd</a:t>
            </a:r>
            <a:r>
              <a:rPr lang="en-GB" sz="2000" b="1" dirty="0">
                <a:solidFill>
                  <a:prstClr val="white"/>
                </a:solidFill>
                <a:latin typeface="Roboto Condensed" panose="02000000000000000000" pitchFamily="2" charset="0"/>
                <a:ea typeface="Roboto Condensed" panose="02000000000000000000" pitchFamily="2" charset="0"/>
              </a:rPr>
              <a:t>, 9</a:t>
            </a:r>
            <a:r>
              <a:rPr lang="en-GB" sz="2000" b="1" baseline="30000" dirty="0">
                <a:solidFill>
                  <a:prstClr val="white"/>
                </a:solidFill>
                <a:latin typeface="Roboto Condensed" panose="02000000000000000000" pitchFamily="2" charset="0"/>
                <a:ea typeface="Roboto Condensed" panose="02000000000000000000" pitchFamily="2" charset="0"/>
              </a:rPr>
              <a:t>th</a:t>
            </a:r>
            <a:r>
              <a:rPr lang="en-GB" sz="2000" b="1" dirty="0">
                <a:solidFill>
                  <a:prstClr val="white"/>
                </a:solidFill>
                <a:latin typeface="Roboto Condensed" panose="02000000000000000000" pitchFamily="2" charset="0"/>
                <a:ea typeface="Roboto Condensed" panose="02000000000000000000" pitchFamily="2" charset="0"/>
              </a:rPr>
              <a:t> December, 5-6pm</a:t>
            </a:r>
            <a:endPar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nvGrpSpPr>
          <p:cNvPr id="3" name="Group 2">
            <a:extLst>
              <a:ext uri="{FF2B5EF4-FFF2-40B4-BE49-F238E27FC236}">
                <a16:creationId xmlns:a16="http://schemas.microsoft.com/office/drawing/2014/main" id="{15DE2964-AF3D-F3AB-9B90-C930A874C138}"/>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21B5F278-D604-CCDE-79D2-FEBB402B688A}"/>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B5F5F2E7-9C20-F116-3F91-4CB601DA2B9C}"/>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A882FFF4-6972-0863-B183-DEC41D6EBB55}"/>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7935EE4D-D5A3-D51B-F3EA-36B65539514E}"/>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CAEA36F4-F46B-A449-D9A4-15167AEBF56D}"/>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8E80BE76-032D-9D02-88EC-3CA3916D3E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10152052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F7EDC-FBA4-F28C-CABB-8EBC67A6B935}"/>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9F7F7356-7F56-25A5-5FF8-7D2C7F4E7A19}"/>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BD506697-32B7-87B3-7309-C2763511CCEF}"/>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653B0E9A-33C6-E9A2-D82D-3ED6DB087FD4}"/>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D1FEA059-6452-653A-F375-6D7CB8420661}"/>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23066A27-3355-00A5-3A9F-C61173B97F3E}"/>
              </a:ext>
            </a:extLst>
          </p:cNvPr>
          <p:cNvSpPr txBox="1"/>
          <p:nvPr/>
        </p:nvSpPr>
        <p:spPr>
          <a:xfrm>
            <a:off x="489208" y="1256830"/>
            <a:ext cx="4758653" cy="584775"/>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Legal Eagles – Court Confident Training</a:t>
            </a:r>
          </a:p>
          <a:p>
            <a:pPr lvl="0"/>
            <a:r>
              <a:rPr lang="en-GB" sz="1400" b="1" dirty="0">
                <a:solidFill>
                  <a:prstClr val="black"/>
                </a:solidFill>
                <a:latin typeface="Roboto Condensed" panose="02000000000000000000" pitchFamily="2" charset="0"/>
                <a:ea typeface="Roboto Condensed" panose="02000000000000000000" pitchFamily="2" charset="0"/>
              </a:rPr>
              <a:t>Aaron Speak, 3</a:t>
            </a:r>
            <a:r>
              <a:rPr lang="en-GB" sz="1400" b="1" baseline="30000" dirty="0">
                <a:solidFill>
                  <a:prstClr val="black"/>
                </a:solidFill>
                <a:latin typeface="Roboto Condensed" panose="02000000000000000000" pitchFamily="2" charset="0"/>
                <a:ea typeface="Roboto Condensed" panose="02000000000000000000" pitchFamily="2" charset="0"/>
              </a:rPr>
              <a:t>rd</a:t>
            </a:r>
            <a:r>
              <a:rPr lang="en-GB" sz="1400" b="1" dirty="0">
                <a:solidFill>
                  <a:prstClr val="black"/>
                </a:solidFill>
                <a:latin typeface="Roboto Condensed" panose="02000000000000000000" pitchFamily="2" charset="0"/>
                <a:ea typeface="Roboto Condensed" panose="02000000000000000000" pitchFamily="2" charset="0"/>
              </a:rPr>
              <a:t> Year LLB Student, 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F0729942-602B-2361-3B68-BE5145706E0D}"/>
              </a:ext>
            </a:extLst>
          </p:cNvPr>
          <p:cNvSpPr txBox="1"/>
          <p:nvPr/>
        </p:nvSpPr>
        <p:spPr>
          <a:xfrm>
            <a:off x="489208" y="2000018"/>
            <a:ext cx="5146963" cy="3754874"/>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Have you visited your local courts and/or tribunal? Whether you have or haven't, the mental barriers may be a very relatable feeling for you. The Imposter Syndrome, the Anxiety, the constant yet irrational fear that you're doing something wrong by entering the building! The Legal Eagles scheme seeks to create Court Confident Campuses, training students in how to make the most of the court/tribunal experience in order to support their peers to do the same. This Widening Participation Pro Bono scheme is the brainchild of two-time Leading Inclusivity award winner Aaron Speak, whose mantra is "If we don't have inclusivity for others, we cannot possibly have it for ourselves." All participants will receive a Court Confident Coach Certificate, and be invited to formally join the Legal Eagles programme spearheaded by The Manchester Advocacy Association presided over by Aaron.</a:t>
            </a:r>
          </a:p>
        </p:txBody>
      </p:sp>
      <p:sp>
        <p:nvSpPr>
          <p:cNvPr id="4" name="Oval 3">
            <a:extLst>
              <a:ext uri="{FF2B5EF4-FFF2-40B4-BE49-F238E27FC236}">
                <a16:creationId xmlns:a16="http://schemas.microsoft.com/office/drawing/2014/main" id="{9CDF0A05-461A-6267-3496-159D0AA4AE7A}"/>
              </a:ext>
            </a:extLst>
          </p:cNvPr>
          <p:cNvSpPr/>
          <p:nvPr/>
        </p:nvSpPr>
        <p:spPr>
          <a:xfrm>
            <a:off x="467608" y="6139781"/>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9E4DCAFE-AFDA-57B3-0DB8-A344FBCA343B}"/>
              </a:ext>
            </a:extLst>
          </p:cNvPr>
          <p:cNvSpPr/>
          <p:nvPr/>
        </p:nvSpPr>
        <p:spPr>
          <a:xfrm>
            <a:off x="1368947" y="6137055"/>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 1 hour</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051D7B1E-1F29-5AC4-0C70-5715A55A7781}"/>
              </a:ext>
            </a:extLst>
          </p:cNvPr>
          <p:cNvSpPr/>
          <p:nvPr/>
        </p:nvSpPr>
        <p:spPr>
          <a:xfrm>
            <a:off x="2313893" y="6205834"/>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Tuesday 16</a:t>
            </a:r>
            <a:r>
              <a:rPr kumimoji="0" lang="en-GB" sz="20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December, 5-6pm</a:t>
            </a:r>
          </a:p>
        </p:txBody>
      </p:sp>
      <p:grpSp>
        <p:nvGrpSpPr>
          <p:cNvPr id="3" name="Group 2">
            <a:extLst>
              <a:ext uri="{FF2B5EF4-FFF2-40B4-BE49-F238E27FC236}">
                <a16:creationId xmlns:a16="http://schemas.microsoft.com/office/drawing/2014/main" id="{FAA7294C-2065-B2AA-E439-2F0A8AFE6A0D}"/>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E2BB46C5-95AC-4BE7-E698-7C9BC1C301C2}"/>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2D7CB9AD-4182-7ADF-3126-6AAE14D8BDA2}"/>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E97EADA7-AD22-F9CF-F113-09D964ADD148}"/>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3B956ED1-662D-282C-BB02-53F94AABAC1E}"/>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6B69482B-B35F-703A-C1A8-21C8EF4DA382}"/>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0CF4D6EB-439E-B20E-CC78-F5B43AE7B9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3829164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03E78-7F96-ED50-630F-07E7295C3A44}"/>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AE1511C2-F566-D774-C944-DBB491BF7A86}"/>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5C4DDD22-92B9-23AF-C3D9-3265EBE83D96}"/>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6069D15A-B07C-E05F-2731-11492B7CD322}"/>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BD2C92A9-9029-E723-B6CD-7B75C069A06A}"/>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0F8830B1-5518-A53E-4C4B-2EB28D852517}"/>
              </a:ext>
            </a:extLst>
          </p:cNvPr>
          <p:cNvSpPr txBox="1"/>
          <p:nvPr/>
        </p:nvSpPr>
        <p:spPr>
          <a:xfrm>
            <a:off x="489208" y="1256830"/>
            <a:ext cx="4758653" cy="800219"/>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The Ladder Room</a:t>
            </a:r>
          </a:p>
          <a:p>
            <a:pPr lvl="0"/>
            <a:r>
              <a:rPr lang="en-GB" sz="1400" b="1" dirty="0">
                <a:solidFill>
                  <a:prstClr val="black"/>
                </a:solidFill>
                <a:latin typeface="Roboto Condensed" panose="02000000000000000000" pitchFamily="2" charset="0"/>
                <a:ea typeface="Roboto Condensed" panose="02000000000000000000" pitchFamily="2" charset="0"/>
              </a:rPr>
              <a:t>University of Law Employability Service and Aaron Speak, 3</a:t>
            </a:r>
            <a:r>
              <a:rPr lang="en-GB" sz="1400" b="1" baseline="30000" dirty="0">
                <a:solidFill>
                  <a:prstClr val="black"/>
                </a:solidFill>
                <a:latin typeface="Roboto Condensed" panose="02000000000000000000" pitchFamily="2" charset="0"/>
                <a:ea typeface="Roboto Condensed" panose="02000000000000000000" pitchFamily="2" charset="0"/>
              </a:rPr>
              <a:t>rd</a:t>
            </a:r>
            <a:r>
              <a:rPr lang="en-GB" sz="1400" b="1" dirty="0">
                <a:solidFill>
                  <a:prstClr val="black"/>
                </a:solidFill>
                <a:latin typeface="Roboto Condensed" panose="02000000000000000000" pitchFamily="2" charset="0"/>
                <a:ea typeface="Roboto Condensed" panose="02000000000000000000" pitchFamily="2" charset="0"/>
              </a:rPr>
              <a:t> Year LLB Student, The University of Law</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7429CED0-0DE5-F648-504F-77F4C15264B5}"/>
              </a:ext>
            </a:extLst>
          </p:cNvPr>
          <p:cNvSpPr txBox="1"/>
          <p:nvPr/>
        </p:nvSpPr>
        <p:spPr>
          <a:xfrm>
            <a:off x="489208" y="2114320"/>
            <a:ext cx="5146963" cy="5601533"/>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The Ladder Room project is a collaboration between the Employability Service and The 93% Club Society at </a:t>
            </a:r>
            <a:r>
              <a:rPr kumimoji="0" lang="en-GB" sz="14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ULaw</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led by two-time Leading Inclusivity award winner Aaron Speak.</a:t>
            </a: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Based off The 93% Club Foundation’s flagship </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hlinkClick r:id="rId2"/>
              </a:rPr>
              <a:t>Social Mobility Factory</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the aim of The Ladder Room is simple; for a student to technically be able to walk in to the event with nothing and come out with everything (professional headshot, CV, interview experience, a professional network, etc). For The 93% Club, this means helping thousands of students from state-school backgrounds leave with everything their private-school counterparts have, which otherwise would create huge class divides.</a:t>
            </a: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online launch on Wednesday 1 October 6-7-15pm, will introduce students to the different variants of The Ladder Room, invite suggestions on what would be most valuable and build a community which can support each other over the year ahead.</a:t>
            </a: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Sign up to attend via:</a:t>
            </a:r>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hlinkClick r:id="rId3"/>
              </a:rPr>
              <a:t>https://employabilityportal.law.ac.uk/students/events/detail/1360947</a:t>
            </a:r>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p:txBody>
      </p:sp>
      <p:sp>
        <p:nvSpPr>
          <p:cNvPr id="4" name="Oval 3">
            <a:extLst>
              <a:ext uri="{FF2B5EF4-FFF2-40B4-BE49-F238E27FC236}">
                <a16:creationId xmlns:a16="http://schemas.microsoft.com/office/drawing/2014/main" id="{A6BEED92-27C3-0A01-8932-4868F575DA61}"/>
              </a:ext>
            </a:extLst>
          </p:cNvPr>
          <p:cNvSpPr/>
          <p:nvPr/>
        </p:nvSpPr>
        <p:spPr>
          <a:xfrm>
            <a:off x="511793" y="7725952"/>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C14C7641-06EC-919E-782C-8487EED6880D}"/>
              </a:ext>
            </a:extLst>
          </p:cNvPr>
          <p:cNvSpPr/>
          <p:nvPr/>
        </p:nvSpPr>
        <p:spPr>
          <a:xfrm>
            <a:off x="1584772" y="7747192"/>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 1 hour</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5FF8FA69-E4C2-1EDC-284A-234114301B03}"/>
              </a:ext>
            </a:extLst>
          </p:cNvPr>
          <p:cNvSpPr/>
          <p:nvPr/>
        </p:nvSpPr>
        <p:spPr>
          <a:xfrm>
            <a:off x="2530056" y="7813745"/>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Tuesday 16</a:t>
            </a:r>
            <a:r>
              <a:rPr kumimoji="0" lang="en-GB" sz="20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December, 5-6pm</a:t>
            </a:r>
          </a:p>
        </p:txBody>
      </p:sp>
      <p:grpSp>
        <p:nvGrpSpPr>
          <p:cNvPr id="3" name="Group 2">
            <a:extLst>
              <a:ext uri="{FF2B5EF4-FFF2-40B4-BE49-F238E27FC236}">
                <a16:creationId xmlns:a16="http://schemas.microsoft.com/office/drawing/2014/main" id="{DF993BAA-B06B-A7A3-CC5E-CD46159D167C}"/>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91C43792-8B83-0C58-1EC8-D09D939196C1}"/>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F825C185-4CBE-9487-6DB7-FE237C1B83CC}"/>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2A956553-551F-E7D7-95FB-3C4860DF2004}"/>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77BD3FA5-A6CE-76C3-369C-D476CCBE6442}"/>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AC1D4E52-3FFE-D69C-F339-E17ACCEDC5BB}"/>
                </a:ext>
              </a:extLst>
            </p:cNvPr>
            <p:cNvPicPr>
              <a:picLocks noChangeAspect="1"/>
            </p:cNvPicPr>
            <p:nvPr/>
          </p:nvPicPr>
          <p:blipFill>
            <a:blip r:embed="rId4"/>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B8498495-E2B7-7B05-C742-3985A6BFC0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8398504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4C022-8AC2-B32E-1C8D-480B349C3BA9}"/>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DD7D4A9A-5F43-CBE5-82C5-7B4188913417}"/>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25F1B83B-8580-949D-E4EC-C8D3266D3108}"/>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3BDE7D17-8EA7-5521-5CFE-7CB04383B33E}"/>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4FFE69F2-5093-5C54-3790-0A4D71CAE23E}"/>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700FF23A-BE92-9F51-25B0-6C134740AF8F}"/>
              </a:ext>
            </a:extLst>
          </p:cNvPr>
          <p:cNvSpPr txBox="1"/>
          <p:nvPr/>
        </p:nvSpPr>
        <p:spPr>
          <a:xfrm>
            <a:off x="489208" y="1699746"/>
            <a:ext cx="4758653" cy="523220"/>
          </a:xfrm>
          <a:prstGeom prst="rect">
            <a:avLst/>
          </a:prstGeom>
          <a:noFill/>
        </p:spPr>
        <p:txBody>
          <a:bodyPr wrap="square" lIns="91440" tIns="45720" rIns="91440" bIns="45720" rtlCol="0" anchor="t">
            <a:spAutoFit/>
          </a:bodyPr>
          <a:lstStyle/>
          <a:p>
            <a:pPr lvl="0"/>
            <a:r>
              <a:rPr lang="en-GB" sz="2800" b="1" dirty="0">
                <a:solidFill>
                  <a:srgbClr val="FD583D"/>
                </a:solidFill>
                <a:latin typeface="Roboto Condensed" panose="02000000000000000000" pitchFamily="2" charset="0"/>
                <a:ea typeface="Roboto Condensed" panose="02000000000000000000" pitchFamily="2" charset="0"/>
              </a:rPr>
              <a:t>The Employability Service</a:t>
            </a:r>
          </a:p>
        </p:txBody>
      </p:sp>
      <p:sp>
        <p:nvSpPr>
          <p:cNvPr id="20" name="TextBox 19">
            <a:extLst>
              <a:ext uri="{FF2B5EF4-FFF2-40B4-BE49-F238E27FC236}">
                <a16:creationId xmlns:a16="http://schemas.microsoft.com/office/drawing/2014/main" id="{607DE586-7F96-2740-3DAC-2E48F78F4D30}"/>
              </a:ext>
            </a:extLst>
          </p:cNvPr>
          <p:cNvSpPr txBox="1"/>
          <p:nvPr/>
        </p:nvSpPr>
        <p:spPr>
          <a:xfrm>
            <a:off x="489208" y="2385784"/>
            <a:ext cx="5146963" cy="5047536"/>
          </a:xfrm>
          <a:prstGeom prst="rect">
            <a:avLst/>
          </a:prstGeom>
          <a:noFill/>
        </p:spPr>
        <p:txBody>
          <a:bodyPr wrap="square" lIns="91440" tIns="45720" rIns="91440" bIns="45720" anchor="t">
            <a:spAutoFit/>
          </a:bodyPr>
          <a:lstStyle/>
          <a:p>
            <a:pPr algn="l">
              <a:buNone/>
            </a:pPr>
            <a:r>
              <a:rPr lang="en-GB" sz="1400" b="0" i="0" dirty="0">
                <a:solidFill>
                  <a:srgbClr val="242424"/>
                </a:solidFill>
                <a:effectLst/>
                <a:latin typeface="Work Sans Medium" panose="00000600000000000000" pitchFamily="50" charset="0"/>
                <a:ea typeface="Roboto Condensed" panose="02000000000000000000" pitchFamily="2" charset="0"/>
              </a:rPr>
              <a:t>The University of Law Employability Service has a wide range of opportunities for you to develop skills and enhance your employability.</a:t>
            </a:r>
          </a:p>
          <a:p>
            <a:pPr algn="l">
              <a:buNone/>
            </a:pPr>
            <a:r>
              <a:rPr lang="en-GB" sz="1400" b="0" i="0" dirty="0">
                <a:solidFill>
                  <a:srgbClr val="242424"/>
                </a:solidFill>
                <a:effectLst/>
                <a:latin typeface="Work Sans Medium" panose="00000600000000000000" pitchFamily="50" charset="0"/>
                <a:ea typeface="Roboto Condensed" panose="02000000000000000000" pitchFamily="2" charset="0"/>
              </a:rPr>
              <a:t> </a:t>
            </a:r>
          </a:p>
          <a:p>
            <a:pPr algn="l">
              <a:buNone/>
            </a:pPr>
            <a:r>
              <a:rPr lang="en-GB" sz="1400" b="0" i="0" dirty="0">
                <a:solidFill>
                  <a:srgbClr val="242424"/>
                </a:solidFill>
                <a:effectLst/>
                <a:latin typeface="Work Sans Medium" panose="00000600000000000000" pitchFamily="50" charset="0"/>
                <a:ea typeface="Roboto Condensed" panose="02000000000000000000" pitchFamily="2" charset="0"/>
              </a:rPr>
              <a:t>All of the services are accessed through the </a:t>
            </a:r>
            <a:r>
              <a:rPr lang="en-GB" sz="1400" b="0" i="0" dirty="0">
                <a:solidFill>
                  <a:srgbClr val="242424"/>
                </a:solidFill>
                <a:effectLst/>
                <a:latin typeface="Work Sans Medium" panose="00000600000000000000" pitchFamily="50" charset="0"/>
                <a:ea typeface="Roboto Condensed" panose="02000000000000000000" pitchFamily="2" charset="0"/>
                <a:hlinkClick r:id="rId2" tooltip="https://employabilityportal.law.ac.uk/"/>
              </a:rPr>
              <a:t>Employability Portal</a:t>
            </a:r>
            <a:r>
              <a:rPr lang="en-GB" sz="1400" b="0" i="0" dirty="0">
                <a:solidFill>
                  <a:srgbClr val="242424"/>
                </a:solidFill>
                <a:effectLst/>
                <a:latin typeface="Work Sans Medium" panose="00000600000000000000" pitchFamily="50" charset="0"/>
                <a:ea typeface="Roboto Condensed" panose="02000000000000000000" pitchFamily="2" charset="0"/>
              </a:rPr>
              <a:t>; provision is flexible to accommodate student needs and offers both in person and online opportunities.</a:t>
            </a:r>
          </a:p>
          <a:p>
            <a:pPr algn="l">
              <a:buNone/>
            </a:pPr>
            <a:r>
              <a:rPr lang="en-GB" sz="1400" b="0" i="0" dirty="0">
                <a:solidFill>
                  <a:srgbClr val="242424"/>
                </a:solidFill>
                <a:effectLst/>
                <a:latin typeface="Work Sans Medium" panose="00000600000000000000" pitchFamily="50" charset="0"/>
                <a:ea typeface="Roboto Condensed" panose="02000000000000000000" pitchFamily="2" charset="0"/>
              </a:rPr>
              <a:t> </a:t>
            </a:r>
          </a:p>
          <a:p>
            <a:pPr algn="l">
              <a:buNone/>
            </a:pPr>
            <a:r>
              <a:rPr lang="en-GB" sz="1400" b="0" i="0" dirty="0">
                <a:solidFill>
                  <a:srgbClr val="242424"/>
                </a:solidFill>
                <a:effectLst/>
                <a:latin typeface="Work Sans Medium" panose="00000600000000000000" pitchFamily="50" charset="0"/>
                <a:ea typeface="Roboto Condensed" panose="02000000000000000000" pitchFamily="2" charset="0"/>
              </a:rPr>
              <a:t>Local experts with knowledge and relationships in their community can help you with career planning, reviewing applications, CVs and cover letters, navigating aptitude tests, preparing for interviews and assessment centres. There are also a range of pro bono schemes available supporting those unable to pay for social justice, which provide invaluable exposure to the workplace and develop skills.</a:t>
            </a:r>
          </a:p>
          <a:p>
            <a:pPr algn="l">
              <a:buNone/>
            </a:pPr>
            <a:r>
              <a:rPr lang="en-GB" sz="1400" b="0" i="0" dirty="0">
                <a:solidFill>
                  <a:srgbClr val="242424"/>
                </a:solidFill>
                <a:effectLst/>
                <a:latin typeface="Work Sans Medium" panose="00000600000000000000" pitchFamily="50" charset="0"/>
                <a:ea typeface="Roboto Condensed" panose="02000000000000000000" pitchFamily="2" charset="0"/>
              </a:rPr>
              <a:t> </a:t>
            </a:r>
          </a:p>
          <a:p>
            <a:pPr algn="l">
              <a:buNone/>
            </a:pPr>
            <a:r>
              <a:rPr lang="en-GB" sz="1400" b="0" i="0" dirty="0">
                <a:solidFill>
                  <a:srgbClr val="242424"/>
                </a:solidFill>
                <a:effectLst/>
                <a:latin typeface="Work Sans Medium" panose="00000600000000000000" pitchFamily="50" charset="0"/>
                <a:ea typeface="Roboto Condensed" panose="02000000000000000000" pitchFamily="2" charset="0"/>
              </a:rPr>
              <a:t>The </a:t>
            </a:r>
            <a:r>
              <a:rPr lang="en-GB" sz="1400" b="0" i="0" dirty="0">
                <a:solidFill>
                  <a:srgbClr val="242424"/>
                </a:solidFill>
                <a:effectLst/>
                <a:latin typeface="Work Sans Medium" panose="00000600000000000000" pitchFamily="50" charset="0"/>
                <a:ea typeface="Roboto Condensed" panose="02000000000000000000" pitchFamily="2" charset="0"/>
                <a:hlinkClick r:id="rId2" tooltip="https://employabilityportal.law.ac.uk/"/>
              </a:rPr>
              <a:t>Portal</a:t>
            </a:r>
            <a:r>
              <a:rPr lang="en-GB" sz="1400" b="0" i="0" dirty="0">
                <a:solidFill>
                  <a:srgbClr val="242424"/>
                </a:solidFill>
                <a:effectLst/>
                <a:latin typeface="Work Sans Medium" panose="00000600000000000000" pitchFamily="50" charset="0"/>
                <a:ea typeface="Roboto Condensed" panose="02000000000000000000" pitchFamily="2" charset="0"/>
              </a:rPr>
              <a:t>  is also the place for you to book to attend employer events, including Careers Fairs, and employability workshops; to find out about our mentoring scheme; to access useful resources; and to browse a range of job vacancies.</a:t>
            </a:r>
          </a:p>
        </p:txBody>
      </p:sp>
      <p:grpSp>
        <p:nvGrpSpPr>
          <p:cNvPr id="3" name="Group 2">
            <a:extLst>
              <a:ext uri="{FF2B5EF4-FFF2-40B4-BE49-F238E27FC236}">
                <a16:creationId xmlns:a16="http://schemas.microsoft.com/office/drawing/2014/main" id="{A48B8789-4F84-D662-C786-88A31DDECD6F}"/>
              </a:ext>
            </a:extLst>
          </p:cNvPr>
          <p:cNvGrpSpPr/>
          <p:nvPr/>
        </p:nvGrpSpPr>
        <p:grpSpPr>
          <a:xfrm>
            <a:off x="0" y="9333501"/>
            <a:ext cx="7559678" cy="1358312"/>
            <a:chOff x="0" y="9333501"/>
            <a:chExt cx="7559678" cy="1358312"/>
          </a:xfrm>
        </p:grpSpPr>
        <p:grpSp>
          <p:nvGrpSpPr>
            <p:cNvPr id="4" name="Group 3">
              <a:extLst>
                <a:ext uri="{FF2B5EF4-FFF2-40B4-BE49-F238E27FC236}">
                  <a16:creationId xmlns:a16="http://schemas.microsoft.com/office/drawing/2014/main" id="{7ED9439D-BE85-C595-BBE5-D5D95DB16726}"/>
                </a:ext>
              </a:extLst>
            </p:cNvPr>
            <p:cNvGrpSpPr/>
            <p:nvPr/>
          </p:nvGrpSpPr>
          <p:grpSpPr>
            <a:xfrm>
              <a:off x="0" y="9333501"/>
              <a:ext cx="7559678" cy="110653"/>
              <a:chOff x="-3" y="6596663"/>
              <a:chExt cx="7559678" cy="110653"/>
            </a:xfrm>
          </p:grpSpPr>
          <p:sp>
            <p:nvSpPr>
              <p:cNvPr id="7" name="Rectangle 6">
                <a:extLst>
                  <a:ext uri="{FF2B5EF4-FFF2-40B4-BE49-F238E27FC236}">
                    <a16:creationId xmlns:a16="http://schemas.microsoft.com/office/drawing/2014/main" id="{D49DAEBA-928A-51FE-0839-7AFAD01106DE}"/>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8" name="Rectangle 7">
                <a:extLst>
                  <a:ext uri="{FF2B5EF4-FFF2-40B4-BE49-F238E27FC236}">
                    <a16:creationId xmlns:a16="http://schemas.microsoft.com/office/drawing/2014/main" id="{F398C3FE-EE96-044B-51B3-49960C59D431}"/>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9" name="Rectangle 8">
                <a:extLst>
                  <a:ext uri="{FF2B5EF4-FFF2-40B4-BE49-F238E27FC236}">
                    <a16:creationId xmlns:a16="http://schemas.microsoft.com/office/drawing/2014/main" id="{D6A1F4A9-28E7-4DDF-D974-DA5D93AF61E0}"/>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5" name="Picture 4">
              <a:extLst>
                <a:ext uri="{FF2B5EF4-FFF2-40B4-BE49-F238E27FC236}">
                  <a16:creationId xmlns:a16="http://schemas.microsoft.com/office/drawing/2014/main" id="{43391E01-5042-0EDD-E0A8-D6BA37F74E4D}"/>
                </a:ext>
              </a:extLst>
            </p:cNvPr>
            <p:cNvPicPr>
              <a:picLocks noChangeAspect="1"/>
            </p:cNvPicPr>
            <p:nvPr/>
          </p:nvPicPr>
          <p:blipFill>
            <a:blip r:embed="rId3"/>
            <a:srcRect l="13092" t="44741" r="41387" b="4053"/>
            <a:stretch>
              <a:fillRect/>
            </a:stretch>
          </p:blipFill>
          <p:spPr>
            <a:xfrm>
              <a:off x="1327164" y="9601286"/>
              <a:ext cx="1523840" cy="873425"/>
            </a:xfrm>
            <a:prstGeom prst="rect">
              <a:avLst/>
            </a:prstGeom>
          </p:spPr>
        </p:pic>
        <p:pic>
          <p:nvPicPr>
            <p:cNvPr id="6" name="Picture 5" descr="A black and white logo&#10;&#10;AI-generated content may be incorrect.">
              <a:extLst>
                <a:ext uri="{FF2B5EF4-FFF2-40B4-BE49-F238E27FC236}">
                  <a16:creationId xmlns:a16="http://schemas.microsoft.com/office/drawing/2014/main" id="{C40C5039-11A9-40FF-8634-A29A5DA68C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17625817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7BADB-EBB9-2D6D-1BF2-A3A854107EC8}"/>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C88C7B9D-D066-4D0B-E2E7-D0E999FCBAC8}"/>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1298013C-71F9-9FF6-0C7B-080DDAB0006E}"/>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51B8AC46-707F-AD23-E029-1D70116E8320}"/>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317C422C-7FCD-FA37-CA34-58A22C1E0A52}"/>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3A403AF0-9F26-962D-F594-D2A0E59D7E43}"/>
              </a:ext>
            </a:extLst>
          </p:cNvPr>
          <p:cNvSpPr txBox="1"/>
          <p:nvPr/>
        </p:nvSpPr>
        <p:spPr>
          <a:xfrm>
            <a:off x="489208" y="1256830"/>
            <a:ext cx="4758653" cy="861774"/>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Commercial Law Applications Masterclass</a:t>
            </a:r>
          </a:p>
          <a:p>
            <a:pPr lvl="0"/>
            <a:r>
              <a:rPr lang="en-GB" b="1" dirty="0">
                <a:solidFill>
                  <a:srgbClr val="FD583D"/>
                </a:solidFill>
                <a:latin typeface="Roboto Condensed" panose="02000000000000000000" pitchFamily="2" charset="0"/>
                <a:ea typeface="Roboto Condensed" panose="02000000000000000000" pitchFamily="2" charset="0"/>
              </a:rPr>
              <a:t>*PLUS A FREE </a:t>
            </a:r>
            <a:r>
              <a:rPr lang="en-GB" b="1">
                <a:solidFill>
                  <a:srgbClr val="FD583D"/>
                </a:solidFill>
                <a:latin typeface="Roboto Condensed" panose="02000000000000000000" pitchFamily="2" charset="0"/>
                <a:ea typeface="Roboto Condensed" panose="02000000000000000000" pitchFamily="2" charset="0"/>
              </a:rPr>
              <a:t>MONTH’S MEMBERSHIP</a:t>
            </a:r>
            <a:endParaRPr lang="en-GB" b="1" dirty="0">
              <a:solidFill>
                <a:srgbClr val="FD583D"/>
              </a:solidFill>
              <a:latin typeface="Roboto Condensed" panose="02000000000000000000" pitchFamily="2" charset="0"/>
              <a:ea typeface="Roboto Condensed" panose="02000000000000000000" pitchFamily="2" charset="0"/>
            </a:endParaRPr>
          </a:p>
          <a:p>
            <a:pPr lvl="0"/>
            <a:r>
              <a:rPr lang="en-GB" sz="1400" b="1" dirty="0">
                <a:solidFill>
                  <a:prstClr val="black"/>
                </a:solidFill>
                <a:latin typeface="Roboto Condensed" panose="02000000000000000000" pitchFamily="2" charset="0"/>
                <a:ea typeface="Roboto Condensed" panose="02000000000000000000" pitchFamily="2" charset="0"/>
              </a:rPr>
              <a:t>Jake </a:t>
            </a:r>
            <a:r>
              <a:rPr lang="en-GB" sz="1400" b="1" dirty="0" err="1">
                <a:solidFill>
                  <a:prstClr val="black"/>
                </a:solidFill>
                <a:latin typeface="Roboto Condensed" panose="02000000000000000000" pitchFamily="2" charset="0"/>
                <a:ea typeface="Roboto Condensed" panose="02000000000000000000" pitchFamily="2" charset="0"/>
              </a:rPr>
              <a:t>Schogger</a:t>
            </a:r>
            <a:r>
              <a:rPr lang="en-GB" sz="1400" b="1" dirty="0">
                <a:solidFill>
                  <a:prstClr val="black"/>
                </a:solidFill>
                <a:latin typeface="Roboto Condensed" panose="02000000000000000000" pitchFamily="2" charset="0"/>
                <a:ea typeface="Roboto Condensed" panose="02000000000000000000" pitchFamily="2" charset="0"/>
              </a:rPr>
              <a:t>, Founder of Commercial Law Academy</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9A891D72-038B-4CD4-EE8B-BB0F016488CD}"/>
              </a:ext>
            </a:extLst>
          </p:cNvPr>
          <p:cNvSpPr txBox="1"/>
          <p:nvPr/>
        </p:nvSpPr>
        <p:spPr>
          <a:xfrm>
            <a:off x="489208" y="2387501"/>
            <a:ext cx="5146963" cy="4185761"/>
          </a:xfrm>
          <a:prstGeom prst="rect">
            <a:avLst/>
          </a:prstGeom>
          <a:noFill/>
        </p:spPr>
        <p:txBody>
          <a:bodyPr wrap="square" lIns="91440" tIns="45720" rIns="91440" bIns="45720" anchor="t">
            <a:spAutoFit/>
          </a:bodyPr>
          <a:lstStyle/>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Advice on writing successful law applications from ex Magic Circle lawyer Jake </a:t>
            </a:r>
            <a:r>
              <a:rPr kumimoji="0" lang="en-GB" sz="14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Schogger</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who is also the founder of the most comprehensive e-learning platform for aspiring lawyers (</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hlinkClick r:id="rId2"/>
              </a:rPr>
              <a:t>https://www.commerciallaw.academy/</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a:t>
            </a: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is an in-depth masterclass on how to approach commercial law application questions, filled with highly practical advice, personal examples and insightful anecdotes from an ex-Magic Circle lawyer, followed by a live Q&amp;A.</a:t>
            </a:r>
          </a:p>
          <a:p>
            <a:pPr lvl="0"/>
            <a:endParaRPr lang="en-GB" sz="14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We also have secured an exclusive deal for </a:t>
            </a:r>
            <a:r>
              <a:rPr kumimoji="0" lang="en-GB" sz="14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ULaw</a:t>
            </a:r>
            <a:r>
              <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students – you can use the code ULAW25 to get a totally free month’s access (activate the code by 5 October 2025, and cancel before the end of month 1 to avoid a paid subscription).</a:t>
            </a:r>
          </a:p>
          <a:p>
            <a:pPr lvl="0"/>
            <a:endParaRPr lang="en-GB" sz="14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p:txBody>
      </p:sp>
      <p:sp>
        <p:nvSpPr>
          <p:cNvPr id="4" name="Oval 3">
            <a:extLst>
              <a:ext uri="{FF2B5EF4-FFF2-40B4-BE49-F238E27FC236}">
                <a16:creationId xmlns:a16="http://schemas.microsoft.com/office/drawing/2014/main" id="{A4FF2A96-B6EE-3096-088C-590261777CA3}"/>
              </a:ext>
            </a:extLst>
          </p:cNvPr>
          <p:cNvSpPr/>
          <p:nvPr/>
        </p:nvSpPr>
        <p:spPr>
          <a:xfrm>
            <a:off x="284664" y="6258927"/>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FE7FE0E3-A1E6-628B-6063-88CB2349F379}"/>
              </a:ext>
            </a:extLst>
          </p:cNvPr>
          <p:cNvSpPr/>
          <p:nvPr/>
        </p:nvSpPr>
        <p:spPr>
          <a:xfrm>
            <a:off x="1246415" y="6300626"/>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dirty="0">
                <a:solidFill>
                  <a:prstClr val="white"/>
                </a:solidFill>
                <a:latin typeface="Roboto Condensed" panose="02000000000000000000" pitchFamily="2" charset="0"/>
                <a:ea typeface="Roboto Condensed" panose="02000000000000000000" pitchFamily="2" charset="0"/>
              </a:rPr>
              <a:t>1.5 hours</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2719466E-EF27-DF73-5E1A-E173B15CE20F}"/>
              </a:ext>
            </a:extLst>
          </p:cNvPr>
          <p:cNvSpPr/>
          <p:nvPr/>
        </p:nvSpPr>
        <p:spPr>
          <a:xfrm>
            <a:off x="2220431" y="6300568"/>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Thursday 6</a:t>
            </a:r>
            <a:r>
              <a:rPr kumimoji="0" lang="en-GB" sz="20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r>
              <a:rPr lang="en-GB" sz="2000" b="1" dirty="0">
                <a:solidFill>
                  <a:prstClr val="white"/>
                </a:solidFill>
                <a:latin typeface="Roboto Condensed" panose="02000000000000000000" pitchFamily="2" charset="0"/>
                <a:ea typeface="Roboto Condensed" panose="02000000000000000000" pitchFamily="2" charset="0"/>
              </a:rPr>
              <a:t>November</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5pm-6:30pm</a:t>
            </a:r>
          </a:p>
        </p:txBody>
      </p:sp>
      <p:sp>
        <p:nvSpPr>
          <p:cNvPr id="7" name="TextBox 6">
            <a:extLst>
              <a:ext uri="{FF2B5EF4-FFF2-40B4-BE49-F238E27FC236}">
                <a16:creationId xmlns:a16="http://schemas.microsoft.com/office/drawing/2014/main" id="{AD29ED55-79DA-3D9B-A8D2-DE8A52490C8B}"/>
              </a:ext>
            </a:extLst>
          </p:cNvPr>
          <p:cNvSpPr txBox="1"/>
          <p:nvPr/>
        </p:nvSpPr>
        <p:spPr>
          <a:xfrm>
            <a:off x="532853" y="7763488"/>
            <a:ext cx="5687392" cy="1200329"/>
          </a:xfrm>
          <a:prstGeom prst="rect">
            <a:avLst/>
          </a:prstGeom>
          <a:noFill/>
        </p:spPr>
        <p:txBody>
          <a:bodyPr wrap="square">
            <a:spAutoFit/>
          </a:bodyPr>
          <a:lstStyle/>
          <a:p>
            <a:r>
              <a:rPr lang="en-GB" b="1" dirty="0">
                <a:solidFill>
                  <a:srgbClr val="FD583D"/>
                </a:solidFill>
                <a:latin typeface="Roboto Condensed" panose="02000000000000000000" pitchFamily="2" charset="0"/>
                <a:ea typeface="Roboto Condensed" panose="02000000000000000000" pitchFamily="2" charset="0"/>
              </a:rPr>
              <a:t>Sign up here: </a:t>
            </a:r>
            <a:r>
              <a:rPr lang="en-GB" dirty="0">
                <a:latin typeface="Roboto Condensed" panose="02000000000000000000" pitchFamily="2" charset="0"/>
                <a:ea typeface="Roboto Condensed" panose="02000000000000000000" pitchFamily="2" charset="0"/>
                <a:hlinkClick r:id="rId3"/>
              </a:rPr>
              <a:t>https://citycareerseries.clickmeeting.com/commercial-law-applications-masterclass-cla-x-uni-of-law-/register</a:t>
            </a:r>
            <a:endParaRPr lang="en-GB" dirty="0">
              <a:latin typeface="Roboto Condensed" panose="02000000000000000000" pitchFamily="2" charset="0"/>
              <a:ea typeface="Roboto Condensed" panose="02000000000000000000" pitchFamily="2" charset="0"/>
            </a:endParaRPr>
          </a:p>
          <a:p>
            <a:endParaRPr lang="en-GB" dirty="0">
              <a:latin typeface="Roboto Condensed" panose="02000000000000000000" pitchFamily="2" charset="0"/>
              <a:ea typeface="Roboto Condensed" panose="02000000000000000000" pitchFamily="2" charset="0"/>
            </a:endParaRPr>
          </a:p>
        </p:txBody>
      </p:sp>
      <p:grpSp>
        <p:nvGrpSpPr>
          <p:cNvPr id="3" name="Group 2">
            <a:extLst>
              <a:ext uri="{FF2B5EF4-FFF2-40B4-BE49-F238E27FC236}">
                <a16:creationId xmlns:a16="http://schemas.microsoft.com/office/drawing/2014/main" id="{E851905E-C8C8-0EAC-F402-B4250F1DA0D9}"/>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26E6F2AC-298E-BAE6-EF4B-3E86811B2006}"/>
                </a:ext>
              </a:extLst>
            </p:cNvPr>
            <p:cNvGrpSpPr/>
            <p:nvPr/>
          </p:nvGrpSpPr>
          <p:grpSpPr>
            <a:xfrm>
              <a:off x="0" y="9333501"/>
              <a:ext cx="7559678" cy="110653"/>
              <a:chOff x="-3" y="6596663"/>
              <a:chExt cx="7559678" cy="110653"/>
            </a:xfrm>
          </p:grpSpPr>
          <p:sp>
            <p:nvSpPr>
              <p:cNvPr id="10" name="Rectangle 9">
                <a:extLst>
                  <a:ext uri="{FF2B5EF4-FFF2-40B4-BE49-F238E27FC236}">
                    <a16:creationId xmlns:a16="http://schemas.microsoft.com/office/drawing/2014/main" id="{201EF11C-FE47-FFED-82A7-963F4D3F6261}"/>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F1F5D046-A2D9-D8F9-E3C6-2E5FEC1D2C8D}"/>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1" name="Rectangle 20">
                <a:extLst>
                  <a:ext uri="{FF2B5EF4-FFF2-40B4-BE49-F238E27FC236}">
                    <a16:creationId xmlns:a16="http://schemas.microsoft.com/office/drawing/2014/main" id="{54FABD36-24B0-7590-39B3-971B350CD261}"/>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8" name="Picture 7">
              <a:extLst>
                <a:ext uri="{FF2B5EF4-FFF2-40B4-BE49-F238E27FC236}">
                  <a16:creationId xmlns:a16="http://schemas.microsoft.com/office/drawing/2014/main" id="{EA47EE14-ABE0-EAE2-C85A-B4C898190C0F}"/>
                </a:ext>
              </a:extLst>
            </p:cNvPr>
            <p:cNvPicPr>
              <a:picLocks noChangeAspect="1"/>
            </p:cNvPicPr>
            <p:nvPr/>
          </p:nvPicPr>
          <p:blipFill>
            <a:blip r:embed="rId4"/>
            <a:srcRect l="13092" t="44741" r="41387" b="4053"/>
            <a:stretch>
              <a:fillRect/>
            </a:stretch>
          </p:blipFill>
          <p:spPr>
            <a:xfrm>
              <a:off x="1327164" y="9601286"/>
              <a:ext cx="1523840" cy="873425"/>
            </a:xfrm>
            <a:prstGeom prst="rect">
              <a:avLst/>
            </a:prstGeom>
          </p:spPr>
        </p:pic>
        <p:pic>
          <p:nvPicPr>
            <p:cNvPr id="9" name="Picture 8" descr="A black and white logo&#10;&#10;AI-generated content may be incorrect.">
              <a:extLst>
                <a:ext uri="{FF2B5EF4-FFF2-40B4-BE49-F238E27FC236}">
                  <a16:creationId xmlns:a16="http://schemas.microsoft.com/office/drawing/2014/main" id="{6FAFE07D-9DAB-05C5-476A-BD3A1C0D35E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40352533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50320-609F-3998-7D22-0E93509D3F91}"/>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B7F55F40-8DBF-99A2-9E9B-C3FC234B4037}"/>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CB3B3058-49A3-D44E-2A3F-B9540CEBF13C}"/>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D9DF783B-F2DB-18B6-A907-402C79E47C56}"/>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D9F889EA-A47F-5440-A4FC-60BCD05E23C3}"/>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BD6F7EBE-1BC8-AB3C-7E86-DA204B592B50}"/>
              </a:ext>
            </a:extLst>
          </p:cNvPr>
          <p:cNvSpPr txBox="1"/>
          <p:nvPr/>
        </p:nvSpPr>
        <p:spPr>
          <a:xfrm>
            <a:off x="489208" y="1256830"/>
            <a:ext cx="4758653" cy="584775"/>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Negotiation Skills Course</a:t>
            </a:r>
          </a:p>
          <a:p>
            <a:pPr lvl="0"/>
            <a:r>
              <a:rPr lang="en-GB" sz="1400" b="1" dirty="0">
                <a:solidFill>
                  <a:prstClr val="black"/>
                </a:solidFill>
                <a:latin typeface="Roboto Condensed" panose="02000000000000000000" pitchFamily="2" charset="0"/>
                <a:ea typeface="Roboto Condensed" panose="02000000000000000000" pitchFamily="2" charset="0"/>
              </a:rPr>
              <a:t>Philip Brown, Founder of The Negotiation Club</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820F802B-9D7A-DDAA-90A4-4BED0B9650A4}"/>
              </a:ext>
            </a:extLst>
          </p:cNvPr>
          <p:cNvSpPr txBox="1"/>
          <p:nvPr/>
        </p:nvSpPr>
        <p:spPr>
          <a:xfrm>
            <a:off x="489208" y="2015012"/>
            <a:ext cx="5434514" cy="3231654"/>
          </a:xfrm>
          <a:prstGeom prst="rect">
            <a:avLst/>
          </a:prstGeom>
          <a:noFill/>
        </p:spPr>
        <p:txBody>
          <a:bodyPr wrap="square" lIns="91440" tIns="45720" rIns="91440" bIns="45720" anchor="t">
            <a:spAutoFit/>
          </a:bodyPr>
          <a:lstStyle/>
          <a:p>
            <a:pPr lvl="0"/>
            <a:r>
              <a:rPr lang="en-GB" sz="1200" b="1" dirty="0">
                <a:solidFill>
                  <a:prstClr val="black"/>
                </a:solidFill>
                <a:highlight>
                  <a:srgbClr val="FFFFFF"/>
                </a:highlight>
                <a:latin typeface="Work Sans Medium" panose="00000600000000000000" pitchFamily="50" charset="0"/>
                <a:ea typeface="Roboto Condensed" panose="02000000000000000000" pitchFamily="2" charset="0"/>
              </a:rPr>
              <a:t>Session 1 </a:t>
            </a:r>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 Focusing on introducing the “learning model” and practical practice with single variable Negotiation Cards. </a:t>
            </a:r>
          </a:p>
          <a:p>
            <a:pPr lvl="0"/>
            <a:endParaRPr lang="en-GB" sz="1200" b="1"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lang="en-GB" sz="1200" b="1" dirty="0">
                <a:solidFill>
                  <a:prstClr val="black"/>
                </a:solidFill>
                <a:highlight>
                  <a:srgbClr val="FFFFFF"/>
                </a:highlight>
                <a:latin typeface="Work Sans Medium" panose="00000600000000000000" pitchFamily="50" charset="0"/>
                <a:ea typeface="Roboto Condensed" panose="02000000000000000000" pitchFamily="2" charset="0"/>
              </a:rPr>
              <a:t>Session 2 </a:t>
            </a:r>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 We introduce a “Practice with Purpose” approach and focus on how to introduce negotiation tactics into negotiation practice. </a:t>
            </a:r>
          </a:p>
          <a:p>
            <a:pPr lvl="0"/>
            <a:endParaRPr lang="en-GB" sz="1200" b="1"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lang="en-GB" sz="1200" b="1" dirty="0">
                <a:solidFill>
                  <a:prstClr val="black"/>
                </a:solidFill>
                <a:highlight>
                  <a:srgbClr val="FFFFFF"/>
                </a:highlight>
                <a:latin typeface="Work Sans Medium" panose="00000600000000000000" pitchFamily="50" charset="0"/>
                <a:ea typeface="Roboto Condensed" panose="02000000000000000000" pitchFamily="2" charset="0"/>
              </a:rPr>
              <a:t>Session 3 </a:t>
            </a:r>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 This session focusses on negotiation "Observation &amp; Feedback”. Almost all negotiators lack the ability to truly observe how a negotiation progresses and in this session we provide a structure to support this and, of course, plenty of practice. </a:t>
            </a:r>
          </a:p>
          <a:p>
            <a:pPr lvl="0"/>
            <a:endParaRPr lang="en-GB" sz="1200" b="1"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lang="en-GB" sz="1200" b="1" dirty="0">
                <a:solidFill>
                  <a:prstClr val="black"/>
                </a:solidFill>
                <a:highlight>
                  <a:srgbClr val="FFFFFF"/>
                </a:highlight>
                <a:latin typeface="Work Sans Medium" panose="00000600000000000000" pitchFamily="50" charset="0"/>
                <a:ea typeface="Roboto Condensed" panose="02000000000000000000" pitchFamily="2" charset="0"/>
              </a:rPr>
              <a:t>Session 4 </a:t>
            </a:r>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 Negotiations are rarely just about ‘price’. Up until this point you will find there has been a lot of creativity in the previous sessions but when we introduce multi-variable negotiation cards this takes it up a significant notch. We introduce methods for managing multi-variables and, of course, have plenty of practice.</a:t>
            </a:r>
          </a:p>
        </p:txBody>
      </p:sp>
      <p:sp>
        <p:nvSpPr>
          <p:cNvPr id="4" name="Oval 3">
            <a:extLst>
              <a:ext uri="{FF2B5EF4-FFF2-40B4-BE49-F238E27FC236}">
                <a16:creationId xmlns:a16="http://schemas.microsoft.com/office/drawing/2014/main" id="{24E88D80-946E-15C2-9C70-E4616710B3B4}"/>
              </a:ext>
            </a:extLst>
          </p:cNvPr>
          <p:cNvSpPr/>
          <p:nvPr/>
        </p:nvSpPr>
        <p:spPr>
          <a:xfrm>
            <a:off x="285543" y="5371231"/>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£15</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220CDE87-F083-4322-817F-C8185878EFD9}"/>
              </a:ext>
            </a:extLst>
          </p:cNvPr>
          <p:cNvSpPr/>
          <p:nvPr/>
        </p:nvSpPr>
        <p:spPr>
          <a:xfrm>
            <a:off x="1160367" y="5410827"/>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dirty="0">
                <a:solidFill>
                  <a:prstClr val="white"/>
                </a:solidFill>
                <a:latin typeface="Roboto Condensed" panose="02000000000000000000" pitchFamily="2" charset="0"/>
                <a:ea typeface="Roboto Condensed" panose="02000000000000000000" pitchFamily="2" charset="0"/>
              </a:rPr>
              <a:t>4 x 1.5 hours</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39B3DED2-0A0D-0CD8-05AC-138DECA7C9A1}"/>
              </a:ext>
            </a:extLst>
          </p:cNvPr>
          <p:cNvSpPr/>
          <p:nvPr/>
        </p:nvSpPr>
        <p:spPr>
          <a:xfrm>
            <a:off x="2145359" y="5433687"/>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Various dates, use the link below to find out more</a:t>
            </a:r>
          </a:p>
        </p:txBody>
      </p:sp>
      <p:sp>
        <p:nvSpPr>
          <p:cNvPr id="3" name="TextBox 2">
            <a:extLst>
              <a:ext uri="{FF2B5EF4-FFF2-40B4-BE49-F238E27FC236}">
                <a16:creationId xmlns:a16="http://schemas.microsoft.com/office/drawing/2014/main" id="{154B8F53-EB96-F4C2-B3B8-E9FE529223F2}"/>
              </a:ext>
            </a:extLst>
          </p:cNvPr>
          <p:cNvSpPr txBox="1"/>
          <p:nvPr/>
        </p:nvSpPr>
        <p:spPr>
          <a:xfrm>
            <a:off x="587540" y="6894649"/>
            <a:ext cx="5690429" cy="2123658"/>
          </a:xfrm>
          <a:prstGeom prst="rect">
            <a:avLst/>
          </a:prstGeom>
          <a:noFill/>
        </p:spPr>
        <p:txBody>
          <a:bodyPr wrap="square" lIns="91440" tIns="45720" rIns="91440" bIns="45720" anchor="t">
            <a:spAutoFit/>
          </a:bodyPr>
          <a:lstStyle/>
          <a:p>
            <a:pPr lvl="0"/>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There are only 20 students per course, all spaces must be filled. Registration is on first-come first-served. Please book quickly as spaces on these courses get filled extremely quickly. </a:t>
            </a:r>
          </a:p>
          <a:p>
            <a:pPr lvl="0"/>
            <a:endParaRPr lang="en-GB" sz="12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Courses Available during October, November and December.</a:t>
            </a:r>
          </a:p>
          <a:p>
            <a:pPr lvl="0"/>
            <a:endParaRPr lang="en-GB" sz="12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Booking link: </a:t>
            </a:r>
            <a:r>
              <a:rPr lang="en-GB" sz="1200" dirty="0">
                <a:solidFill>
                  <a:prstClr val="black"/>
                </a:solidFill>
                <a:highlight>
                  <a:srgbClr val="FFFFFF"/>
                </a:highlight>
                <a:latin typeface="Work Sans Medium" panose="00000600000000000000" pitchFamily="50" charset="0"/>
                <a:ea typeface="Roboto Condensed" panose="02000000000000000000" pitchFamily="2" charset="0"/>
                <a:hlinkClick r:id="rId2"/>
              </a:rPr>
              <a:t>https://www.thenegotiationclubs.com/student-society</a:t>
            </a:r>
            <a:endParaRPr lang="en-GB" sz="12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endParaRPr lang="en-GB" sz="12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You must be able to attend all four sessions in the course to take part. Participants will receive a CPD accredited certificate at the end of the course.</a:t>
            </a:r>
          </a:p>
        </p:txBody>
      </p:sp>
      <p:pic>
        <p:nvPicPr>
          <p:cNvPr id="6" name="Picture 2" descr="Click icon - Download on Iconfinder on Iconfinder">
            <a:extLst>
              <a:ext uri="{FF2B5EF4-FFF2-40B4-BE49-F238E27FC236}">
                <a16:creationId xmlns:a16="http://schemas.microsoft.com/office/drawing/2014/main" id="{E90864EF-A121-291A-78E5-7C3A275EA2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2900525" flipH="1">
            <a:off x="6014577" y="7741553"/>
            <a:ext cx="462641" cy="462641"/>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18D74E21-F490-20FD-9DC2-10A429A08520}"/>
              </a:ext>
            </a:extLst>
          </p:cNvPr>
          <p:cNvGrpSpPr/>
          <p:nvPr/>
        </p:nvGrpSpPr>
        <p:grpSpPr>
          <a:xfrm>
            <a:off x="0" y="9333501"/>
            <a:ext cx="7559678" cy="1358312"/>
            <a:chOff x="0" y="9333501"/>
            <a:chExt cx="7559678" cy="1358312"/>
          </a:xfrm>
        </p:grpSpPr>
        <p:grpSp>
          <p:nvGrpSpPr>
            <p:cNvPr id="8" name="Group 7">
              <a:extLst>
                <a:ext uri="{FF2B5EF4-FFF2-40B4-BE49-F238E27FC236}">
                  <a16:creationId xmlns:a16="http://schemas.microsoft.com/office/drawing/2014/main" id="{8604C55B-E23B-6795-E015-14049BAD1C8B}"/>
                </a:ext>
              </a:extLst>
            </p:cNvPr>
            <p:cNvGrpSpPr/>
            <p:nvPr/>
          </p:nvGrpSpPr>
          <p:grpSpPr>
            <a:xfrm>
              <a:off x="0" y="9333501"/>
              <a:ext cx="7559678" cy="110653"/>
              <a:chOff x="-3" y="6596663"/>
              <a:chExt cx="7559678" cy="110653"/>
            </a:xfrm>
          </p:grpSpPr>
          <p:sp>
            <p:nvSpPr>
              <p:cNvPr id="15" name="Rectangle 14">
                <a:extLst>
                  <a:ext uri="{FF2B5EF4-FFF2-40B4-BE49-F238E27FC236}">
                    <a16:creationId xmlns:a16="http://schemas.microsoft.com/office/drawing/2014/main" id="{7B95BA37-5A0A-748C-0628-DE18E5770261}"/>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1" name="Rectangle 20">
                <a:extLst>
                  <a:ext uri="{FF2B5EF4-FFF2-40B4-BE49-F238E27FC236}">
                    <a16:creationId xmlns:a16="http://schemas.microsoft.com/office/drawing/2014/main" id="{42350516-C1E5-7BF2-9782-23289F7601E9}"/>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2" name="Rectangle 21">
                <a:extLst>
                  <a:ext uri="{FF2B5EF4-FFF2-40B4-BE49-F238E27FC236}">
                    <a16:creationId xmlns:a16="http://schemas.microsoft.com/office/drawing/2014/main" id="{40F0D859-0EEC-A20A-8728-3CBA10065D32}"/>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9" name="Picture 8">
              <a:extLst>
                <a:ext uri="{FF2B5EF4-FFF2-40B4-BE49-F238E27FC236}">
                  <a16:creationId xmlns:a16="http://schemas.microsoft.com/office/drawing/2014/main" id="{19C8482E-75FF-085B-38BD-5564C460F101}"/>
                </a:ext>
              </a:extLst>
            </p:cNvPr>
            <p:cNvPicPr>
              <a:picLocks noChangeAspect="1"/>
            </p:cNvPicPr>
            <p:nvPr/>
          </p:nvPicPr>
          <p:blipFill>
            <a:blip r:embed="rId4"/>
            <a:srcRect l="13092" t="44741" r="41387" b="4053"/>
            <a:stretch>
              <a:fillRect/>
            </a:stretch>
          </p:blipFill>
          <p:spPr>
            <a:xfrm>
              <a:off x="1327164" y="9601286"/>
              <a:ext cx="1523840" cy="873425"/>
            </a:xfrm>
            <a:prstGeom prst="rect">
              <a:avLst/>
            </a:prstGeom>
          </p:spPr>
        </p:pic>
        <p:pic>
          <p:nvPicPr>
            <p:cNvPr id="10" name="Picture 9" descr="A black and white logo&#10;&#10;AI-generated content may be incorrect.">
              <a:extLst>
                <a:ext uri="{FF2B5EF4-FFF2-40B4-BE49-F238E27FC236}">
                  <a16:creationId xmlns:a16="http://schemas.microsoft.com/office/drawing/2014/main" id="{EE11FA73-EAED-8763-1BEB-15E4B1E8847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39089093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4C320-5DA2-008E-4828-EA72FF1964E6}"/>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8DBFD44E-5EA3-426D-9497-069B271282F1}"/>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B7CD348C-2865-D835-101F-27A31008E890}"/>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26DFF7A8-F5BA-A0D1-6284-D36EC2C6317F}"/>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18887618-8533-B8FF-6FF0-9A92940115EE}"/>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79544FD5-C762-10C3-CB15-1BBFF6C86A83}"/>
              </a:ext>
            </a:extLst>
          </p:cNvPr>
          <p:cNvSpPr txBox="1"/>
          <p:nvPr/>
        </p:nvSpPr>
        <p:spPr>
          <a:xfrm>
            <a:off x="489204" y="950759"/>
            <a:ext cx="3825621" cy="1138773"/>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How To Burn Brighter Than Your Imposter Syndrome – Reclaim Your Confidence as a Junior Lawyer</a:t>
            </a:r>
          </a:p>
          <a:p>
            <a:pPr lvl="0"/>
            <a:r>
              <a:rPr lang="en-GB" sz="1400" b="1" dirty="0">
                <a:solidFill>
                  <a:prstClr val="black"/>
                </a:solidFill>
                <a:latin typeface="Roboto Condensed" panose="02000000000000000000" pitchFamily="2" charset="0"/>
                <a:ea typeface="Roboto Condensed" panose="02000000000000000000" pitchFamily="2" charset="0"/>
              </a:rPr>
              <a:t>Donna Smith, Burn Bright Coaching</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0E727299-4C8A-CD87-BDE3-708A9F248A9F}"/>
              </a:ext>
            </a:extLst>
          </p:cNvPr>
          <p:cNvSpPr txBox="1"/>
          <p:nvPr/>
        </p:nvSpPr>
        <p:spPr>
          <a:xfrm>
            <a:off x="508709" y="2267572"/>
            <a:ext cx="5818958" cy="5463034"/>
          </a:xfrm>
          <a:prstGeom prst="rect">
            <a:avLst/>
          </a:prstGeom>
          <a:noFill/>
        </p:spPr>
        <p:txBody>
          <a:bodyPr wrap="square" lIns="91440" tIns="45720" rIns="91440" bIns="45720" anchor="t">
            <a:spAutoFit/>
          </a:bodyPr>
          <a:lstStyle/>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A supportive 1-hour masterclass for early-career legal professionals.</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Ever feel like you're faking it and one mistake away from being found out? </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You're not alone. And you're definitely not an imposter. </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In this down-to-earth and empowering session, former lawyer turned imposter syndrome strategist Donna Smith shares practical tools to help you quiet that critical inner voice and build the kind of confidence that lasts.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You’ll learn three powerful strategies to help you: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Calm self-doubt when it flares up in high-pressure moments </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Trust your legal skills and judgment, even when you're new </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Turn imposter feelings into fuel for growth, not fear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session is designed for junior lawyers and students who: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Secretly wonder if they’re “good enough”, even when others say they are </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Want to feel more confident speaking up, sharing ideas, or taking the lead </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Are ready to back themselves without burning out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Meet Your Host - Donna Smith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Donna’s been where you are. As a former practising lawyer, she knows how imposter syndrome can quietly chip away at your confidence and joy in the job. Now a dedicated coach to legal professionals, she’ll show you how to take your power back, without pretending to be anyone other than yourself. </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You do belong in this profession. Let Donna help you believe it. </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It’s time to Burn Bright (not out!) </a:t>
            </a:r>
          </a:p>
          <a:p>
            <a:pPr lvl="0"/>
            <a:endParaRPr lang="en-GB" sz="11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ULaw</a:t>
            </a:r>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SU is covering the cost of the course (usually £200), making it FREE for students. </a:t>
            </a:r>
          </a:p>
        </p:txBody>
      </p:sp>
      <p:sp>
        <p:nvSpPr>
          <p:cNvPr id="4" name="Oval 3">
            <a:extLst>
              <a:ext uri="{FF2B5EF4-FFF2-40B4-BE49-F238E27FC236}">
                <a16:creationId xmlns:a16="http://schemas.microsoft.com/office/drawing/2014/main" id="{969D7CEC-F0BA-0CEE-8D3B-9A5810A8958B}"/>
              </a:ext>
            </a:extLst>
          </p:cNvPr>
          <p:cNvSpPr/>
          <p:nvPr/>
        </p:nvSpPr>
        <p:spPr>
          <a:xfrm>
            <a:off x="310820" y="7778793"/>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0296E085-D472-F723-77F7-4CBE43766A5D}"/>
              </a:ext>
            </a:extLst>
          </p:cNvPr>
          <p:cNvSpPr/>
          <p:nvPr/>
        </p:nvSpPr>
        <p:spPr>
          <a:xfrm>
            <a:off x="1323651" y="7767220"/>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1 hour</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410E40F3-E4E9-CE4D-86B4-BF87CA9ECA9D}"/>
              </a:ext>
            </a:extLst>
          </p:cNvPr>
          <p:cNvSpPr/>
          <p:nvPr/>
        </p:nvSpPr>
        <p:spPr>
          <a:xfrm>
            <a:off x="2323827" y="7767221"/>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a:ea typeface="Roboto Condensed"/>
                <a:cs typeface="Roboto Condensed"/>
              </a:rPr>
              <a:t>Thursday </a:t>
            </a:r>
            <a:r>
              <a:rPr lang="en-GB" sz="2000" b="1" dirty="0">
                <a:solidFill>
                  <a:prstClr val="white"/>
                </a:solidFill>
                <a:latin typeface="Roboto Condensed"/>
                <a:ea typeface="Roboto Condensed"/>
                <a:cs typeface="Roboto Condensed"/>
              </a:rPr>
              <a:t>20</a:t>
            </a:r>
            <a:r>
              <a:rPr lang="en-GB" sz="2000" b="1" baseline="30000" dirty="0">
                <a:solidFill>
                  <a:prstClr val="white"/>
                </a:solidFill>
                <a:latin typeface="Roboto Condensed"/>
                <a:ea typeface="Roboto Condensed"/>
                <a:cs typeface="Roboto Condensed"/>
              </a:rPr>
              <a:t>th</a:t>
            </a:r>
            <a:r>
              <a:rPr kumimoji="0" lang="en-GB" sz="2000" b="1" i="0" u="none" strike="noStrike" kern="1200" cap="none" spc="0" normalizeH="0" baseline="0" noProof="0" dirty="0">
                <a:ln>
                  <a:noFill/>
                </a:ln>
                <a:solidFill>
                  <a:prstClr val="white"/>
                </a:solidFill>
                <a:effectLst/>
                <a:uLnTx/>
                <a:uFillTx/>
                <a:latin typeface="Roboto Condensed"/>
                <a:ea typeface="Roboto Condensed"/>
                <a:cs typeface="Roboto Condensed"/>
              </a:rPr>
              <a:t> November, 5pm-6pm</a:t>
            </a:r>
          </a:p>
        </p:txBody>
      </p:sp>
      <p:grpSp>
        <p:nvGrpSpPr>
          <p:cNvPr id="3" name="Group 2">
            <a:extLst>
              <a:ext uri="{FF2B5EF4-FFF2-40B4-BE49-F238E27FC236}">
                <a16:creationId xmlns:a16="http://schemas.microsoft.com/office/drawing/2014/main" id="{EEBF9A2B-51D4-E008-03AC-2449126B6BBC}"/>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A8F303FB-3A42-4838-ED4E-D7313F111361}"/>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0EAB89B0-DCBD-95A4-EFBA-F4FE88C612C5}"/>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020CE4F6-732A-EFB6-12B2-97E83B13E8B0}"/>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E54C7CC3-1CBB-D61F-294E-22990E00D403}"/>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FC84B5B2-11A3-E3C8-ED3C-458A1693E120}"/>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EC9F57F5-6908-726D-FEDF-35F1CA6FF5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3071441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2115CB6-4BFE-037B-7835-B395EC6C71E6}"/>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0F5876F0-CF5F-8623-B6BA-71E893D9A3C7}"/>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6" name="Freeform: Shape 25">
              <a:extLst>
                <a:ext uri="{FF2B5EF4-FFF2-40B4-BE49-F238E27FC236}">
                  <a16:creationId xmlns:a16="http://schemas.microsoft.com/office/drawing/2014/main" id="{7FA20F86-B4F4-9527-A1F5-BCD4F79D6DA6}"/>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5" name="Freeform: Shape 24">
              <a:extLst>
                <a:ext uri="{FF2B5EF4-FFF2-40B4-BE49-F238E27FC236}">
                  <a16:creationId xmlns:a16="http://schemas.microsoft.com/office/drawing/2014/main" id="{61D436FF-75F7-CE7E-04FB-ECD4BC6216AF}"/>
                </a:ext>
              </a:extLst>
            </p:cNvPr>
            <p:cNvSpPr/>
            <p:nvPr/>
          </p:nvSpPr>
          <p:spPr>
            <a:xfrm>
              <a:off x="-1" y="0"/>
              <a:ext cx="186663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grpSp>
      <p:sp>
        <p:nvSpPr>
          <p:cNvPr id="16" name="TextBox 15">
            <a:extLst>
              <a:ext uri="{FF2B5EF4-FFF2-40B4-BE49-F238E27FC236}">
                <a16:creationId xmlns:a16="http://schemas.microsoft.com/office/drawing/2014/main" id="{80C93864-32B4-CFF0-8B58-A87D7FE27990}"/>
              </a:ext>
            </a:extLst>
          </p:cNvPr>
          <p:cNvSpPr txBox="1"/>
          <p:nvPr/>
        </p:nvSpPr>
        <p:spPr>
          <a:xfrm>
            <a:off x="489208" y="1240210"/>
            <a:ext cx="4572853" cy="769441"/>
          </a:xfrm>
          <a:prstGeom prst="rect">
            <a:avLst/>
          </a:prstGeom>
          <a:noFill/>
        </p:spPr>
        <p:txBody>
          <a:bodyPr wrap="square" rtlCol="0">
            <a:spAutoFit/>
          </a:bodyPr>
          <a:lstStyle/>
          <a:p>
            <a:r>
              <a:rPr lang="en-GB" sz="4400" b="1" dirty="0">
                <a:solidFill>
                  <a:srgbClr val="FF87B5"/>
                </a:solidFill>
                <a:latin typeface="Roboto Condensed Black" panose="02000000000000000000" pitchFamily="2" charset="0"/>
                <a:ea typeface="Roboto Condensed Black" panose="02000000000000000000" pitchFamily="2" charset="0"/>
              </a:rPr>
              <a:t>SIGNING UP</a:t>
            </a:r>
          </a:p>
        </p:txBody>
      </p:sp>
      <p:sp>
        <p:nvSpPr>
          <p:cNvPr id="20" name="TextBox 19">
            <a:extLst>
              <a:ext uri="{FF2B5EF4-FFF2-40B4-BE49-F238E27FC236}">
                <a16:creationId xmlns:a16="http://schemas.microsoft.com/office/drawing/2014/main" id="{FE2C8793-4FA6-3402-66D2-FE39EBF07E1E}"/>
              </a:ext>
            </a:extLst>
          </p:cNvPr>
          <p:cNvSpPr txBox="1"/>
          <p:nvPr/>
        </p:nvSpPr>
        <p:spPr>
          <a:xfrm>
            <a:off x="494439" y="2170836"/>
            <a:ext cx="5146963" cy="2092881"/>
          </a:xfrm>
          <a:prstGeom prst="rect">
            <a:avLst/>
          </a:prstGeom>
          <a:noFill/>
        </p:spPr>
        <p:txBody>
          <a:bodyPr wrap="square">
            <a:spAutoFit/>
          </a:bodyPr>
          <a:lstStyle/>
          <a:p>
            <a:r>
              <a:rPr lang="en-GB" sz="1600" dirty="0">
                <a:latin typeface="Work Sans Medium" panose="00000600000000000000" pitchFamily="50" charset="0"/>
              </a:rPr>
              <a:t>Use the form below to sign up for most of our sessions:</a:t>
            </a:r>
          </a:p>
          <a:p>
            <a:endParaRPr lang="en-GB" dirty="0">
              <a:latin typeface="Work Sans Medium" panose="00000600000000000000" pitchFamily="50" charset="0"/>
            </a:endParaRPr>
          </a:p>
          <a:p>
            <a:r>
              <a:rPr lang="en-GB" sz="1600" u="sng" dirty="0">
                <a:latin typeface="Work Sans Medium" panose="00000600000000000000" pitchFamily="50" charset="0"/>
                <a:hlinkClick r:id="rId2"/>
              </a:rPr>
              <a:t>https://forms.office.com/e/NhUeD554kg</a:t>
            </a:r>
            <a:endParaRPr lang="en-GB" sz="1600" u="sng" dirty="0">
              <a:latin typeface="Work Sans Medium" panose="00000600000000000000" pitchFamily="50" charset="0"/>
            </a:endParaRPr>
          </a:p>
          <a:p>
            <a:endParaRPr lang="en-GB" sz="1600" dirty="0">
              <a:latin typeface="Work Sans Medium" panose="00000600000000000000" pitchFamily="50" charset="0"/>
            </a:endParaRPr>
          </a:p>
          <a:p>
            <a:r>
              <a:rPr lang="en-GB" sz="1600" b="1" dirty="0">
                <a:latin typeface="Work Sans Medium" panose="00000600000000000000" pitchFamily="50" charset="0"/>
              </a:rPr>
              <a:t>Sessions with another sign-up method will be clearly marked on the relevant page.</a:t>
            </a:r>
          </a:p>
          <a:p>
            <a:endParaRPr lang="en-GB" sz="1600" dirty="0">
              <a:latin typeface="Work Sans Medium" panose="00000600000000000000" pitchFamily="50" charset="0"/>
            </a:endParaRPr>
          </a:p>
        </p:txBody>
      </p:sp>
      <p:pic>
        <p:nvPicPr>
          <p:cNvPr id="1026" name="Picture 2" descr="Click icon - Download on Iconfinder on Iconfinder">
            <a:extLst>
              <a:ext uri="{FF2B5EF4-FFF2-40B4-BE49-F238E27FC236}">
                <a16:creationId xmlns:a16="http://schemas.microsoft.com/office/drawing/2014/main" id="{6F78D2FF-FCA0-BAF7-E520-0A61EAD18C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844495" flipH="1">
            <a:off x="4812812" y="2555693"/>
            <a:ext cx="720702" cy="720702"/>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descr="A qr code with blue squares and circles&#10;&#10;Description automatically generated">
            <a:extLst>
              <a:ext uri="{FF2B5EF4-FFF2-40B4-BE49-F238E27FC236}">
                <a16:creationId xmlns:a16="http://schemas.microsoft.com/office/drawing/2014/main" id="{5015B078-6A84-0F20-5562-5627865F81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3282" y="5480261"/>
            <a:ext cx="2244634" cy="2244634"/>
          </a:xfrm>
          <a:prstGeom prst="rect">
            <a:avLst/>
          </a:prstGeom>
        </p:spPr>
      </p:pic>
      <p:sp>
        <p:nvSpPr>
          <p:cNvPr id="29" name="TextBox 28">
            <a:extLst>
              <a:ext uri="{FF2B5EF4-FFF2-40B4-BE49-F238E27FC236}">
                <a16:creationId xmlns:a16="http://schemas.microsoft.com/office/drawing/2014/main" id="{9FBD29A2-3752-67F2-E914-CA5071BE3B4D}"/>
              </a:ext>
            </a:extLst>
          </p:cNvPr>
          <p:cNvSpPr txBox="1"/>
          <p:nvPr/>
        </p:nvSpPr>
        <p:spPr>
          <a:xfrm>
            <a:off x="1883754" y="4481328"/>
            <a:ext cx="5014162" cy="923330"/>
          </a:xfrm>
          <a:prstGeom prst="rect">
            <a:avLst/>
          </a:prstGeom>
          <a:noFill/>
        </p:spPr>
        <p:txBody>
          <a:bodyPr wrap="square">
            <a:spAutoFit/>
          </a:bodyPr>
          <a:lstStyle/>
          <a:p>
            <a:pPr algn="r"/>
            <a:r>
              <a:rPr lang="en-GB" dirty="0">
                <a:latin typeface="Work Sans Medium" panose="00000600000000000000" pitchFamily="50" charset="0"/>
              </a:rPr>
              <a:t>To read any of the information in this booklet online – visit our SDP Website Page using the QR Code or link below.</a:t>
            </a:r>
          </a:p>
        </p:txBody>
      </p:sp>
      <p:sp>
        <p:nvSpPr>
          <p:cNvPr id="31" name="TextBox 30">
            <a:extLst>
              <a:ext uri="{FF2B5EF4-FFF2-40B4-BE49-F238E27FC236}">
                <a16:creationId xmlns:a16="http://schemas.microsoft.com/office/drawing/2014/main" id="{815E69CF-1FE0-DA87-8D56-EED65C04ACE3}"/>
              </a:ext>
            </a:extLst>
          </p:cNvPr>
          <p:cNvSpPr txBox="1"/>
          <p:nvPr/>
        </p:nvSpPr>
        <p:spPr>
          <a:xfrm>
            <a:off x="2986397" y="7707518"/>
            <a:ext cx="4054484" cy="338554"/>
          </a:xfrm>
          <a:prstGeom prst="rect">
            <a:avLst/>
          </a:prstGeom>
          <a:noFill/>
        </p:spPr>
        <p:txBody>
          <a:bodyPr wrap="square">
            <a:spAutoFit/>
          </a:bodyPr>
          <a:lstStyle/>
          <a:p>
            <a:r>
              <a:rPr lang="en-GB" sz="1600" dirty="0">
                <a:solidFill>
                  <a:srgbClr val="0084A9"/>
                </a:solidFill>
                <a:latin typeface="Work Sans Medium" panose="00000600000000000000" pitchFamily="50" charset="0"/>
                <a:hlinkClick r:id="rId5"/>
              </a:rPr>
              <a:t>https://studentsunion.law.ac.uk/</a:t>
            </a:r>
            <a:r>
              <a:rPr lang="en-GB" sz="1600" dirty="0">
                <a:solidFill>
                  <a:schemeClr val="accent1"/>
                </a:solidFill>
                <a:latin typeface="Work Sans Medium" panose="00000600000000000000" pitchFamily="50" charset="0"/>
                <a:hlinkClick r:id="rId5"/>
              </a:rPr>
              <a:t>sdp  </a:t>
            </a:r>
            <a:endParaRPr lang="en-GB" sz="1600" dirty="0">
              <a:solidFill>
                <a:schemeClr val="accent1"/>
              </a:solidFill>
              <a:latin typeface="Work Sans Medium" panose="00000600000000000000" pitchFamily="50" charset="0"/>
            </a:endParaRPr>
          </a:p>
        </p:txBody>
      </p:sp>
      <p:pic>
        <p:nvPicPr>
          <p:cNvPr id="1028" name="Picture 4" descr="Scan, untact, barcode, camera, scanner, smartphone icon - Download on ...">
            <a:extLst>
              <a:ext uri="{FF2B5EF4-FFF2-40B4-BE49-F238E27FC236}">
                <a16:creationId xmlns:a16="http://schemas.microsoft.com/office/drawing/2014/main" id="{C387C296-F5F2-F895-67F0-0D0A4AF36F3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900000" flipH="1">
            <a:off x="3941894" y="6937759"/>
            <a:ext cx="685946" cy="685946"/>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a:extLst>
              <a:ext uri="{FF2B5EF4-FFF2-40B4-BE49-F238E27FC236}">
                <a16:creationId xmlns:a16="http://schemas.microsoft.com/office/drawing/2014/main" id="{077D03EC-EB41-D565-5DB4-536B1D134D2E}"/>
              </a:ext>
            </a:extLst>
          </p:cNvPr>
          <p:cNvSpPr txBox="1"/>
          <p:nvPr/>
        </p:nvSpPr>
        <p:spPr>
          <a:xfrm>
            <a:off x="3202476" y="8090374"/>
            <a:ext cx="3622326" cy="430887"/>
          </a:xfrm>
          <a:prstGeom prst="rect">
            <a:avLst/>
          </a:prstGeom>
          <a:noFill/>
        </p:spPr>
        <p:txBody>
          <a:bodyPr wrap="square">
            <a:spAutoFit/>
          </a:bodyPr>
          <a:lstStyle/>
          <a:p>
            <a:pPr algn="ctr"/>
            <a:r>
              <a:rPr lang="en-GB" sz="1100" b="1" dirty="0">
                <a:latin typeface="Work Sans Medium" panose="00000600000000000000" pitchFamily="50" charset="0"/>
              </a:rPr>
              <a:t>If you have any issues signing up, please email</a:t>
            </a:r>
          </a:p>
          <a:p>
            <a:pPr algn="ctr"/>
            <a:r>
              <a:rPr lang="en-GB" sz="1100" dirty="0">
                <a:solidFill>
                  <a:schemeClr val="accent1"/>
                </a:solidFill>
                <a:latin typeface="Work Sans Medium" panose="00000600000000000000" pitchFamily="50" charset="0"/>
              </a:rPr>
              <a:t> </a:t>
            </a:r>
            <a:r>
              <a:rPr lang="en-GB" sz="1100" dirty="0">
                <a:solidFill>
                  <a:schemeClr val="accent1"/>
                </a:solidFill>
                <a:latin typeface="Work Sans Medium" panose="00000600000000000000" pitchFamily="50" charset="0"/>
                <a:hlinkClick r:id="rId7">
                  <a:extLst>
                    <a:ext uri="{A12FA001-AC4F-418D-AE19-62706E023703}">
                      <ahyp:hlinkClr xmlns:ahyp="http://schemas.microsoft.com/office/drawing/2018/hyperlinkcolor" val="tx"/>
                    </a:ext>
                  </a:extLst>
                </a:hlinkClick>
              </a:rPr>
              <a:t>studentsunion@law.ac.uk</a:t>
            </a:r>
            <a:r>
              <a:rPr lang="en-GB" sz="1100" dirty="0">
                <a:solidFill>
                  <a:schemeClr val="accent1"/>
                </a:solidFill>
                <a:latin typeface="Work Sans Medium" panose="00000600000000000000" pitchFamily="50" charset="0"/>
              </a:rPr>
              <a:t> </a:t>
            </a:r>
          </a:p>
        </p:txBody>
      </p:sp>
      <p:grpSp>
        <p:nvGrpSpPr>
          <p:cNvPr id="3" name="Group 2">
            <a:extLst>
              <a:ext uri="{FF2B5EF4-FFF2-40B4-BE49-F238E27FC236}">
                <a16:creationId xmlns:a16="http://schemas.microsoft.com/office/drawing/2014/main" id="{4383D658-6893-3489-2DD0-8CE5CA9871E4}"/>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6663B1B8-7985-827F-E9AE-B75E5FB767F9}"/>
                </a:ext>
              </a:extLst>
            </p:cNvPr>
            <p:cNvGrpSpPr/>
            <p:nvPr/>
          </p:nvGrpSpPr>
          <p:grpSpPr>
            <a:xfrm>
              <a:off x="0" y="9333501"/>
              <a:ext cx="7559678" cy="110653"/>
              <a:chOff x="-3" y="6596663"/>
              <a:chExt cx="7559678" cy="110653"/>
            </a:xfrm>
          </p:grpSpPr>
          <p:sp>
            <p:nvSpPr>
              <p:cNvPr id="13" name="Rectangle 12">
                <a:extLst>
                  <a:ext uri="{FF2B5EF4-FFF2-40B4-BE49-F238E27FC236}">
                    <a16:creationId xmlns:a16="http://schemas.microsoft.com/office/drawing/2014/main" id="{CFAACBCE-4E28-670D-18F9-6C67FCD8C963}"/>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a:extLst>
                  <a:ext uri="{FF2B5EF4-FFF2-40B4-BE49-F238E27FC236}">
                    <a16:creationId xmlns:a16="http://schemas.microsoft.com/office/drawing/2014/main" id="{CD20983C-5949-B379-1658-9F3B1479F8DD}"/>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341E5EC3-21AB-D93D-614D-92854DE41E53}"/>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11" name="Picture 10">
              <a:extLst>
                <a:ext uri="{FF2B5EF4-FFF2-40B4-BE49-F238E27FC236}">
                  <a16:creationId xmlns:a16="http://schemas.microsoft.com/office/drawing/2014/main" id="{49087C1B-1C96-BFDC-1B26-ED873BF149C9}"/>
                </a:ext>
              </a:extLst>
            </p:cNvPr>
            <p:cNvPicPr>
              <a:picLocks noChangeAspect="1"/>
            </p:cNvPicPr>
            <p:nvPr/>
          </p:nvPicPr>
          <p:blipFill>
            <a:blip r:embed="rId8"/>
            <a:srcRect l="13092" t="44741" r="41387" b="4053"/>
            <a:stretch>
              <a:fillRect/>
            </a:stretch>
          </p:blipFill>
          <p:spPr>
            <a:xfrm>
              <a:off x="1327164" y="9601286"/>
              <a:ext cx="1523840" cy="873425"/>
            </a:xfrm>
            <a:prstGeom prst="rect">
              <a:avLst/>
            </a:prstGeom>
          </p:spPr>
        </p:pic>
        <p:pic>
          <p:nvPicPr>
            <p:cNvPr id="12" name="Picture 11" descr="A black and white logo&#10;&#10;AI-generated content may be incorrect.">
              <a:extLst>
                <a:ext uri="{FF2B5EF4-FFF2-40B4-BE49-F238E27FC236}">
                  <a16:creationId xmlns:a16="http://schemas.microsoft.com/office/drawing/2014/main" id="{F6087DE2-500D-7215-F220-9A79AAA3415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2393045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BEB73-9FA6-2260-175F-4671E314B2D0}"/>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4D771416-D19C-FD30-99F9-5F664513A115}"/>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5C808153-403B-4431-0FF9-D7203FA8530F}"/>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51A4E04B-6B38-8A60-BD46-438E4F3E4035}"/>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CDB26272-B4B9-7380-944F-BA3562B299C1}"/>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DA0FC958-3BAA-8C5F-6A9A-85C7585F92D8}"/>
              </a:ext>
            </a:extLst>
          </p:cNvPr>
          <p:cNvSpPr txBox="1"/>
          <p:nvPr/>
        </p:nvSpPr>
        <p:spPr>
          <a:xfrm>
            <a:off x="328333" y="950759"/>
            <a:ext cx="4758653" cy="861774"/>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Navigating Change with a Growth Mindset: </a:t>
            </a:r>
          </a:p>
          <a:p>
            <a:pPr lvl="0"/>
            <a:r>
              <a:rPr lang="en-GB" b="1" dirty="0">
                <a:solidFill>
                  <a:srgbClr val="FD583D"/>
                </a:solidFill>
                <a:latin typeface="Roboto Condensed" panose="02000000000000000000" pitchFamily="2" charset="0"/>
                <a:ea typeface="Roboto Condensed" panose="02000000000000000000" pitchFamily="2" charset="0"/>
              </a:rPr>
              <a:t>Essential Skills for Legal Careers</a:t>
            </a:r>
          </a:p>
          <a:p>
            <a:pPr lvl="0"/>
            <a:r>
              <a:rPr lang="en-GB" sz="1400" b="1" dirty="0">
                <a:solidFill>
                  <a:prstClr val="black"/>
                </a:solidFill>
                <a:latin typeface="Roboto Condensed" panose="02000000000000000000" pitchFamily="2" charset="0"/>
                <a:ea typeface="Roboto Condensed" panose="02000000000000000000" pitchFamily="2" charset="0"/>
              </a:rPr>
              <a:t>Kingsley Johnson, Kinetic People Development</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56065590-3543-BED8-E4AF-75B302F5310B}"/>
              </a:ext>
            </a:extLst>
          </p:cNvPr>
          <p:cNvSpPr txBox="1"/>
          <p:nvPr/>
        </p:nvSpPr>
        <p:spPr>
          <a:xfrm>
            <a:off x="348954" y="1812533"/>
            <a:ext cx="5818958" cy="6070893"/>
          </a:xfrm>
          <a:prstGeom prst="rect">
            <a:avLst/>
          </a:prstGeom>
          <a:noFill/>
        </p:spPr>
        <p:txBody>
          <a:bodyPr wrap="square" lIns="91440" tIns="45720" rIns="91440" bIns="45720" anchor="t">
            <a:spAutoFit/>
          </a:bodyPr>
          <a:lstStyle/>
          <a:p>
            <a:pPr lvl="0"/>
            <a:r>
              <a:rPr kumimoji="0" lang="en-GB" sz="105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Practical. Applicable. Career-Changing.</a:t>
            </a:r>
          </a:p>
          <a:p>
            <a:pPr lvl="0"/>
            <a:endParaRPr lang="en-GB" sz="105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This interactive workshop goes beyond theory, giving you actionable tools </a:t>
            </a: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to gain a competitive edge in your legal career.</a:t>
            </a:r>
          </a:p>
          <a:p>
            <a:pPr lvl="0"/>
            <a:endParaRPr lang="en-GB" sz="105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05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You’ll gain:</a:t>
            </a:r>
          </a:p>
          <a:p>
            <a:pPr lvl="0"/>
            <a:endParaRPr lang="en-GB" sz="105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Career-Ready Mindset Skills – Identify where you sit on the growth–fixed mindset spectrum and learn strategies to embrace challenges, build resilience, and thrive in the legal profession.</a:t>
            </a: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Practical Tools &amp; Techniques – Evidence-based methods to reframe failure, move beyond perfectionism, and apply proven approaches used by world-leading organisations.</a:t>
            </a: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Real-World Applications – Discover how top firms prioritise adaptability and continuous learning, and gain insights to stand out in training contract and pupillage applications.</a:t>
            </a:r>
          </a:p>
          <a:p>
            <a:pPr lvl="0"/>
            <a:endParaRPr lang="en-GB" sz="105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The legal profession is evolving fast: AI, legal tech, shifting client expectations, and new practice models demand lawyers who adapt, learn, and recover quickly. This workshop bridges the gap between academic success and professional resilience.</a:t>
            </a:r>
          </a:p>
          <a:p>
            <a:pPr lvl="0"/>
            <a:endParaRPr lang="en-GB" sz="105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05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Delivered by:</a:t>
            </a:r>
          </a:p>
          <a:p>
            <a:pPr lvl="0"/>
            <a:endParaRPr lang="en-GB" sz="105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Kingsley Johnson – Leadership and performance coach with 20+ years’ experience transforming mindsets and strengthening teams. Founder of Kinetic People Development, he brings elite sport psychology into law and business to help professionals lead with confidence and resilience.</a:t>
            </a:r>
          </a:p>
          <a:p>
            <a:pPr lvl="0"/>
            <a:endParaRPr lang="en-GB" sz="105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You’ll leave with:</a:t>
            </a: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Strategies for handling feedback and tough cases</a:t>
            </a: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Motivation techniques for demanding training periods</a:t>
            </a: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Tools to build strong professional relationships</a:t>
            </a: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A personalised growth plan</a:t>
            </a: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Confidence to face new challenges</a:t>
            </a:r>
          </a:p>
          <a:p>
            <a:pPr lvl="0"/>
            <a:endParaRPr lang="en-GB" sz="105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Booking/payment link: </a:t>
            </a:r>
            <a:r>
              <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hlinkClick r:id="rId2"/>
              </a:rPr>
              <a:t>https://book.stripe.com/4gM5kv75ceihchj3uweME03</a:t>
            </a:r>
            <a:endPar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endParaRPr kumimoji="0" lang="en-GB" sz="105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p:txBody>
      </p:sp>
      <p:sp>
        <p:nvSpPr>
          <p:cNvPr id="4" name="Oval 3">
            <a:extLst>
              <a:ext uri="{FF2B5EF4-FFF2-40B4-BE49-F238E27FC236}">
                <a16:creationId xmlns:a16="http://schemas.microsoft.com/office/drawing/2014/main" id="{D291963C-A86E-0D6A-F775-6D5E7CEFC341}"/>
              </a:ext>
            </a:extLst>
          </p:cNvPr>
          <p:cNvSpPr/>
          <p:nvPr/>
        </p:nvSpPr>
        <p:spPr>
          <a:xfrm>
            <a:off x="348954" y="7880138"/>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£12</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9CB4B602-04A8-4D38-293D-1F5525F2938C}"/>
              </a:ext>
            </a:extLst>
          </p:cNvPr>
          <p:cNvSpPr/>
          <p:nvPr/>
        </p:nvSpPr>
        <p:spPr>
          <a:xfrm>
            <a:off x="1287189" y="7868754"/>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400" b="1" dirty="0">
                <a:solidFill>
                  <a:prstClr val="white"/>
                </a:solidFill>
                <a:latin typeface="Roboto Condensed" panose="02000000000000000000" pitchFamily="2" charset="0"/>
                <a:ea typeface="Roboto Condensed" panose="02000000000000000000" pitchFamily="2" charset="0"/>
              </a:rPr>
              <a:t>1 hour</a:t>
            </a: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7C933554-8D62-FEA3-D9FC-6BD2F8A22D39}"/>
              </a:ext>
            </a:extLst>
          </p:cNvPr>
          <p:cNvSpPr/>
          <p:nvPr/>
        </p:nvSpPr>
        <p:spPr>
          <a:xfrm>
            <a:off x="2282503" y="7849539"/>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Monday 24</a:t>
            </a:r>
            <a:r>
              <a:rPr kumimoji="0" lang="en-GB" sz="20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November, 6pm-7pm</a:t>
            </a:r>
          </a:p>
        </p:txBody>
      </p:sp>
      <p:pic>
        <p:nvPicPr>
          <p:cNvPr id="3" name="Picture 2" descr="Click icon - Download on Iconfinder on Iconfinder">
            <a:extLst>
              <a:ext uri="{FF2B5EF4-FFF2-40B4-BE49-F238E27FC236}">
                <a16:creationId xmlns:a16="http://schemas.microsoft.com/office/drawing/2014/main" id="{200A0D4E-8BF9-EA71-EA6A-C76B1B6CC9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3391057" flipH="1">
            <a:off x="5558224" y="7272032"/>
            <a:ext cx="462641" cy="462641"/>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a:extLst>
              <a:ext uri="{FF2B5EF4-FFF2-40B4-BE49-F238E27FC236}">
                <a16:creationId xmlns:a16="http://schemas.microsoft.com/office/drawing/2014/main" id="{13F8F446-3034-9886-5F97-E35FA8BE6F2F}"/>
              </a:ext>
            </a:extLst>
          </p:cNvPr>
          <p:cNvGrpSpPr/>
          <p:nvPr/>
        </p:nvGrpSpPr>
        <p:grpSpPr>
          <a:xfrm>
            <a:off x="0" y="9333501"/>
            <a:ext cx="7559678" cy="1358312"/>
            <a:chOff x="0" y="9333501"/>
            <a:chExt cx="7559678" cy="1358312"/>
          </a:xfrm>
        </p:grpSpPr>
        <p:grpSp>
          <p:nvGrpSpPr>
            <p:cNvPr id="7" name="Group 6">
              <a:extLst>
                <a:ext uri="{FF2B5EF4-FFF2-40B4-BE49-F238E27FC236}">
                  <a16:creationId xmlns:a16="http://schemas.microsoft.com/office/drawing/2014/main" id="{CA436AC7-C311-CD09-A22F-7F21D24127B9}"/>
                </a:ext>
              </a:extLst>
            </p:cNvPr>
            <p:cNvGrpSpPr/>
            <p:nvPr/>
          </p:nvGrpSpPr>
          <p:grpSpPr>
            <a:xfrm>
              <a:off x="0" y="9333501"/>
              <a:ext cx="7559678" cy="110653"/>
              <a:chOff x="-3" y="6596663"/>
              <a:chExt cx="7559678" cy="110653"/>
            </a:xfrm>
          </p:grpSpPr>
          <p:sp>
            <p:nvSpPr>
              <p:cNvPr id="10" name="Rectangle 9">
                <a:extLst>
                  <a:ext uri="{FF2B5EF4-FFF2-40B4-BE49-F238E27FC236}">
                    <a16:creationId xmlns:a16="http://schemas.microsoft.com/office/drawing/2014/main" id="{B74349DE-5C91-2A33-EDA8-BABF0F48AFFA}"/>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3F1966FB-9AC6-71F2-3ACD-B3282AF72653}"/>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1" name="Rectangle 20">
                <a:extLst>
                  <a:ext uri="{FF2B5EF4-FFF2-40B4-BE49-F238E27FC236}">
                    <a16:creationId xmlns:a16="http://schemas.microsoft.com/office/drawing/2014/main" id="{C194C1BB-FDEE-ADB4-FC5B-08AC3B4CF187}"/>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8" name="Picture 7">
              <a:extLst>
                <a:ext uri="{FF2B5EF4-FFF2-40B4-BE49-F238E27FC236}">
                  <a16:creationId xmlns:a16="http://schemas.microsoft.com/office/drawing/2014/main" id="{29FF4396-5569-7F70-5FE9-C4B46A7E6DF6}"/>
                </a:ext>
              </a:extLst>
            </p:cNvPr>
            <p:cNvPicPr>
              <a:picLocks noChangeAspect="1"/>
            </p:cNvPicPr>
            <p:nvPr/>
          </p:nvPicPr>
          <p:blipFill>
            <a:blip r:embed="rId4"/>
            <a:srcRect l="13092" t="44741" r="41387" b="4053"/>
            <a:stretch>
              <a:fillRect/>
            </a:stretch>
          </p:blipFill>
          <p:spPr>
            <a:xfrm>
              <a:off x="1327164" y="9601286"/>
              <a:ext cx="1523840" cy="873425"/>
            </a:xfrm>
            <a:prstGeom prst="rect">
              <a:avLst/>
            </a:prstGeom>
          </p:spPr>
        </p:pic>
        <p:pic>
          <p:nvPicPr>
            <p:cNvPr id="9" name="Picture 8" descr="A black and white logo&#10;&#10;AI-generated content may be incorrect.">
              <a:extLst>
                <a:ext uri="{FF2B5EF4-FFF2-40B4-BE49-F238E27FC236}">
                  <a16:creationId xmlns:a16="http://schemas.microsoft.com/office/drawing/2014/main" id="{E643A223-574A-4195-BC04-86D99B6D725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3644404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BA3D5-C842-A518-14BA-0035832FCA2D}"/>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5DD3BA28-BB05-3076-F3B2-229E95328EC7}"/>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05A7E469-95B2-954A-F276-8F28996A81D4}"/>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E5416190-30E4-587C-864C-E837F8D896AF}"/>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1E95EED4-1EE8-B542-EB46-4E22AE91AB5A}"/>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F09605A1-07B5-7F86-4E39-B5123732E2D5}"/>
              </a:ext>
            </a:extLst>
          </p:cNvPr>
          <p:cNvSpPr txBox="1"/>
          <p:nvPr/>
        </p:nvSpPr>
        <p:spPr>
          <a:xfrm>
            <a:off x="489204" y="950759"/>
            <a:ext cx="4758653" cy="861774"/>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Achieve Your Best: Degree Success </a:t>
            </a:r>
            <a:br>
              <a:rPr lang="en-GB" b="1" dirty="0">
                <a:solidFill>
                  <a:srgbClr val="FD583D"/>
                </a:solidFill>
                <a:latin typeface="Roboto Condensed" panose="02000000000000000000" pitchFamily="2" charset="0"/>
                <a:ea typeface="Roboto Condensed" panose="02000000000000000000" pitchFamily="2" charset="0"/>
              </a:rPr>
            </a:br>
            <a:r>
              <a:rPr lang="en-GB" b="1" dirty="0">
                <a:solidFill>
                  <a:srgbClr val="FD583D"/>
                </a:solidFill>
                <a:latin typeface="Roboto Condensed" panose="02000000000000000000" pitchFamily="2" charset="0"/>
                <a:ea typeface="Roboto Condensed" panose="02000000000000000000" pitchFamily="2" charset="0"/>
              </a:rPr>
              <a:t>Workshop</a:t>
            </a:r>
          </a:p>
          <a:p>
            <a:pPr lvl="0"/>
            <a:r>
              <a:rPr lang="en-GB" sz="1400" b="1" dirty="0">
                <a:solidFill>
                  <a:prstClr val="black"/>
                </a:solidFill>
                <a:latin typeface="Roboto Condensed" panose="02000000000000000000" pitchFamily="2" charset="0"/>
                <a:ea typeface="Roboto Condensed" panose="02000000000000000000" pitchFamily="2" charset="0"/>
              </a:rPr>
              <a:t>Nathan </a:t>
            </a:r>
            <a:r>
              <a:rPr lang="en-GB" sz="1400" b="1" dirty="0" err="1">
                <a:solidFill>
                  <a:prstClr val="black"/>
                </a:solidFill>
                <a:latin typeface="Roboto Condensed" panose="02000000000000000000" pitchFamily="2" charset="0"/>
                <a:ea typeface="Roboto Condensed" panose="02000000000000000000" pitchFamily="2" charset="0"/>
              </a:rPr>
              <a:t>Ghann</a:t>
            </a:r>
            <a:r>
              <a:rPr lang="en-GB" sz="1400" b="1" dirty="0">
                <a:solidFill>
                  <a:prstClr val="black"/>
                </a:solidFill>
                <a:latin typeface="Roboto Condensed" panose="02000000000000000000" pitchFamily="2" charset="0"/>
                <a:ea typeface="Roboto Condensed" panose="02000000000000000000" pitchFamily="2" charset="0"/>
              </a:rPr>
              <a:t>, The Educate Group</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C2ED4B54-EC9A-76CD-D967-D650E49A7049}"/>
              </a:ext>
            </a:extLst>
          </p:cNvPr>
          <p:cNvSpPr txBox="1"/>
          <p:nvPr/>
        </p:nvSpPr>
        <p:spPr>
          <a:xfrm>
            <a:off x="508709" y="1996106"/>
            <a:ext cx="5698665" cy="4893647"/>
          </a:xfrm>
          <a:prstGeom prst="rect">
            <a:avLst/>
          </a:prstGeom>
          <a:noFill/>
        </p:spPr>
        <p:txBody>
          <a:bodyPr wrap="square" lIns="91440" tIns="45720" rIns="91440" bIns="45720" anchor="t">
            <a:spAutoFit/>
          </a:bodyPr>
          <a:lstStyle/>
          <a:p>
            <a:pPr lvl="0"/>
            <a:r>
              <a:rPr kumimoji="0" lang="en-GB" sz="12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From Struggling Student to First-Class Graduate – </a:t>
            </a:r>
          </a:p>
          <a:p>
            <a:pPr lvl="0"/>
            <a:r>
              <a:rPr kumimoji="0" lang="en-GB" sz="12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Learn How to Do the Same</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Are you feeling overwhelmed by university life? Unsure how to balance deadlines, revision, and everything else? You’re not alone.</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In this inspiring and practical session, Nathan </a:t>
            </a:r>
            <a:r>
              <a:rPr kumimoji="0" lang="en-GB" sz="1200" b="0" i="0" u="none" strike="noStrike" kern="1200" cap="none" spc="0" normalizeH="0" baseline="0" noProof="0" dirty="0" err="1">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Ghann</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shares his journey from nearly failing at university to turning it all around and achieving a first-class degree. He’ll walk you through the exact lessons, tools, and strategies that helped him succeed — so you can apply them to your own studies.</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Why You Should Attend</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Get a clear plan to reduce stress and stay on top of your studies.</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Learn proven strategies to boost your confidence, focus, and results.</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Be inspired by a real student success story that shows it is possible to turn things around.</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Bonus for Every Attendee</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All participants will receive Nathan’s “Achieve Your Academic Best” eBook completely free — packed with additional tips and guidance to support your journey.</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Spaces are limited  - register today to secure your place!</a:t>
            </a:r>
          </a:p>
        </p:txBody>
      </p:sp>
      <p:sp>
        <p:nvSpPr>
          <p:cNvPr id="4" name="Oval 3">
            <a:extLst>
              <a:ext uri="{FF2B5EF4-FFF2-40B4-BE49-F238E27FC236}">
                <a16:creationId xmlns:a16="http://schemas.microsoft.com/office/drawing/2014/main" id="{5052D3B7-8805-3077-2BAA-5A32A86200E6}"/>
              </a:ext>
            </a:extLst>
          </p:cNvPr>
          <p:cNvSpPr/>
          <p:nvPr/>
        </p:nvSpPr>
        <p:spPr>
          <a:xfrm>
            <a:off x="364797" y="7109245"/>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53AAC20E-EFB1-1D01-7D41-8C562145FB10}"/>
              </a:ext>
            </a:extLst>
          </p:cNvPr>
          <p:cNvSpPr/>
          <p:nvPr/>
        </p:nvSpPr>
        <p:spPr>
          <a:xfrm>
            <a:off x="1352301" y="7109245"/>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sz="2000" b="1" dirty="0">
                <a:solidFill>
                  <a:prstClr val="white"/>
                </a:solidFill>
                <a:latin typeface="Roboto Condensed" panose="02000000000000000000" pitchFamily="2" charset="0"/>
                <a:ea typeface="Roboto Condensed" panose="02000000000000000000" pitchFamily="2" charset="0"/>
              </a:rPr>
              <a:t>2 hours</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a:t>
            </a:r>
          </a:p>
        </p:txBody>
      </p:sp>
      <p:sp>
        <p:nvSpPr>
          <p:cNvPr id="11" name="Rectangle: Rounded Corners 10">
            <a:extLst>
              <a:ext uri="{FF2B5EF4-FFF2-40B4-BE49-F238E27FC236}">
                <a16:creationId xmlns:a16="http://schemas.microsoft.com/office/drawing/2014/main" id="{1DA5F9DA-DCB9-D5DF-2686-544E0C9E4FAC}"/>
              </a:ext>
            </a:extLst>
          </p:cNvPr>
          <p:cNvSpPr/>
          <p:nvPr/>
        </p:nvSpPr>
        <p:spPr>
          <a:xfrm>
            <a:off x="2219879" y="7128461"/>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Wednesday 15</a:t>
            </a:r>
            <a:r>
              <a:rPr kumimoji="0" lang="en-GB"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October, 5:30pm-7pm</a:t>
            </a:r>
          </a:p>
        </p:txBody>
      </p:sp>
      <p:grpSp>
        <p:nvGrpSpPr>
          <p:cNvPr id="3" name="Group 2">
            <a:extLst>
              <a:ext uri="{FF2B5EF4-FFF2-40B4-BE49-F238E27FC236}">
                <a16:creationId xmlns:a16="http://schemas.microsoft.com/office/drawing/2014/main" id="{9C7AC535-FBD9-777A-F663-B88BFE119D8A}"/>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AF16A805-9AE8-517C-D991-29A23C28D86D}"/>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0D61C59F-769E-B448-7F62-7C33B0785111}"/>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FC542F6F-C332-D8A1-3ADE-81F4E720155A}"/>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14542EB5-4C05-D6EA-4213-43E4D40DF7B9}"/>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4B2B542B-21B1-A0CB-F05C-2FD1A8766B22}"/>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1ECF3921-8265-901B-3F78-8FDB151F6A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40405012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94C37-DE60-07B5-5CEA-8F67712B6E7B}"/>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5E0E98CD-8FAB-C23C-2FF9-7649A17DA387}"/>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B0827D7C-0559-7D25-CA1D-6A6FE1C08332}"/>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89B78E85-D8C6-2FAF-735C-A28438182F43}"/>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A97FB0FF-7BE6-AC39-AF84-3C805C6856AC}"/>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C4002F92-3282-02F7-8323-1F827F203466}"/>
              </a:ext>
            </a:extLst>
          </p:cNvPr>
          <p:cNvSpPr txBox="1"/>
          <p:nvPr/>
        </p:nvSpPr>
        <p:spPr>
          <a:xfrm>
            <a:off x="489205" y="950759"/>
            <a:ext cx="4414100" cy="1354217"/>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Train to be an Accredited Civil &amp; Commercial Mediator</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Emma </a:t>
            </a:r>
            <a:r>
              <a:rPr lang="en-GB" sz="1400" b="1" dirty="0" err="1">
                <a:solidFill>
                  <a:prstClr val="black"/>
                </a:solidFill>
                <a:latin typeface="Roboto Condensed" panose="02000000000000000000" pitchFamily="2" charset="0"/>
                <a:ea typeface="Roboto Condensed" panose="02000000000000000000" pitchFamily="2" charset="0"/>
              </a:rPr>
              <a:t>McAndry</a:t>
            </a:r>
            <a:r>
              <a:rPr lang="en-GB" sz="1400" b="1" dirty="0">
                <a:solidFill>
                  <a:prstClr val="black"/>
                </a:solidFill>
                <a:latin typeface="Roboto Condensed" panose="02000000000000000000" pitchFamily="2" charset="0"/>
                <a:ea typeface="Roboto Condensed" panose="02000000000000000000" pitchFamily="2" charset="0"/>
              </a:rPr>
              <a:t>, Founder and Director of Essential Mediation Solutions</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a:p>
            <a:pPr lvl="0"/>
            <a:endParaRPr lang="en-GB" b="1" dirty="0">
              <a:solidFill>
                <a:srgbClr val="FD583D"/>
              </a:solidFill>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625BC7EF-43FD-FF82-01EB-3A8749A08EE0}"/>
              </a:ext>
            </a:extLst>
          </p:cNvPr>
          <p:cNvSpPr txBox="1"/>
          <p:nvPr/>
        </p:nvSpPr>
        <p:spPr>
          <a:xfrm>
            <a:off x="489204" y="2588883"/>
            <a:ext cx="5818958" cy="2123658"/>
          </a:xfrm>
          <a:prstGeom prst="rect">
            <a:avLst/>
          </a:prstGeom>
          <a:noFill/>
        </p:spPr>
        <p:txBody>
          <a:bodyPr wrap="square" lIns="91440" tIns="45720" rIns="91440" bIns="45720" anchor="t">
            <a:spAutoFit/>
          </a:bodyPr>
          <a:lstStyle/>
          <a:p>
            <a:pPr lvl="0"/>
            <a:r>
              <a:rPr kumimoji="0" lang="en-GB" sz="12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Course Credentials</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The Course is accredited by the Civil Mediation Council (“CMC”) and the International Mediation Institute (”IMI”), so a worthwhile qualification for domestic and international students.</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The lead trainer is a practicing mediator who gained Fellowship of the CMC in recognition of her ‘extensive mediation experience’. She is award-winning, nationally and internationally, including Mediation Trainer of the Year from the National Mediation Awards presented at the House of Commons. Her previous law students have won awards at national and international competitions, including first place two years in a row at the INADR international competition.</a:t>
            </a:r>
          </a:p>
        </p:txBody>
      </p:sp>
      <p:pic>
        <p:nvPicPr>
          <p:cNvPr id="3" name="Picture 2" descr="Text&#10;&#10;Description automatically generated">
            <a:extLst>
              <a:ext uri="{FF2B5EF4-FFF2-40B4-BE49-F238E27FC236}">
                <a16:creationId xmlns:a16="http://schemas.microsoft.com/office/drawing/2014/main" id="{EEA23554-5DD9-0879-EEDE-608B6A07DD2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4507" y="2057722"/>
            <a:ext cx="1917700" cy="384810"/>
          </a:xfrm>
          <a:prstGeom prst="rect">
            <a:avLst/>
          </a:prstGeom>
        </p:spPr>
      </p:pic>
      <p:pic>
        <p:nvPicPr>
          <p:cNvPr id="6" name="Picture 5" descr="A blue sign with white text&#10;&#10;Description automatically generated">
            <a:extLst>
              <a:ext uri="{FF2B5EF4-FFF2-40B4-BE49-F238E27FC236}">
                <a16:creationId xmlns:a16="http://schemas.microsoft.com/office/drawing/2014/main" id="{E779ABB2-F6E2-1BFF-97BB-B826FFE32E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237" t="14156" r="8708" b="15129"/>
          <a:stretch/>
        </p:blipFill>
        <p:spPr>
          <a:xfrm>
            <a:off x="2550911" y="2080638"/>
            <a:ext cx="1071608" cy="310878"/>
          </a:xfrm>
          <a:prstGeom prst="rect">
            <a:avLst/>
          </a:prstGeom>
        </p:spPr>
      </p:pic>
      <p:pic>
        <p:nvPicPr>
          <p:cNvPr id="7" name="Picture 6" descr="Logo, company name&#10;&#10;Description automatically generated">
            <a:extLst>
              <a:ext uri="{FF2B5EF4-FFF2-40B4-BE49-F238E27FC236}">
                <a16:creationId xmlns:a16="http://schemas.microsoft.com/office/drawing/2014/main" id="{46E307C9-7C2A-A6F3-BB26-1BEC3C88512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13386" y="1854441"/>
            <a:ext cx="716683" cy="716683"/>
          </a:xfrm>
          <a:prstGeom prst="rect">
            <a:avLst/>
          </a:prstGeom>
        </p:spPr>
      </p:pic>
      <p:sp>
        <p:nvSpPr>
          <p:cNvPr id="8" name="Oval 7">
            <a:extLst>
              <a:ext uri="{FF2B5EF4-FFF2-40B4-BE49-F238E27FC236}">
                <a16:creationId xmlns:a16="http://schemas.microsoft.com/office/drawing/2014/main" id="{4D1E9DEA-0844-1AB6-87A3-4B7010A51372}"/>
              </a:ext>
            </a:extLst>
          </p:cNvPr>
          <p:cNvSpPr/>
          <p:nvPr/>
        </p:nvSpPr>
        <p:spPr>
          <a:xfrm>
            <a:off x="584507" y="4866300"/>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Roboto Condensed" panose="02000000000000000000" pitchFamily="2" charset="0"/>
                <a:ea typeface="Roboto Condensed" panose="02000000000000000000" pitchFamily="2" charset="0"/>
              </a:rPr>
              <a:t>£600</a:t>
            </a:r>
          </a:p>
        </p:txBody>
      </p:sp>
      <p:sp>
        <p:nvSpPr>
          <p:cNvPr id="10" name="TextBox 9">
            <a:extLst>
              <a:ext uri="{FF2B5EF4-FFF2-40B4-BE49-F238E27FC236}">
                <a16:creationId xmlns:a16="http://schemas.microsoft.com/office/drawing/2014/main" id="{B4C9C760-626C-40A1-CA7E-C5D4C8996B02}"/>
              </a:ext>
            </a:extLst>
          </p:cNvPr>
          <p:cNvSpPr txBox="1"/>
          <p:nvPr/>
        </p:nvSpPr>
        <p:spPr>
          <a:xfrm>
            <a:off x="1763067" y="4906061"/>
            <a:ext cx="4971666" cy="1077218"/>
          </a:xfrm>
          <a:prstGeom prst="rect">
            <a:avLst/>
          </a:prstGeom>
          <a:noFill/>
        </p:spPr>
        <p:txBody>
          <a:bodyPr wrap="square">
            <a:spAutoFit/>
          </a:bodyPr>
          <a:lstStyle/>
          <a:p>
            <a:r>
              <a:rPr lang="en-GB" sz="1600" dirty="0">
                <a:latin typeface="Work Sans Medium" panose="00000600000000000000" pitchFamily="50" charset="0"/>
                <a:ea typeface="Roboto Condensed" panose="02000000000000000000" pitchFamily="2" charset="0"/>
              </a:rPr>
              <a:t>The cost of this course to you as a student is £600. This course is usually £1800 per person, but we have negotiated a deal with Essential Mediation Solutions to cut this price by 67%</a:t>
            </a:r>
          </a:p>
        </p:txBody>
      </p:sp>
      <p:sp>
        <p:nvSpPr>
          <p:cNvPr id="15" name="Oval 14">
            <a:extLst>
              <a:ext uri="{FF2B5EF4-FFF2-40B4-BE49-F238E27FC236}">
                <a16:creationId xmlns:a16="http://schemas.microsoft.com/office/drawing/2014/main" id="{D091D7F8-E013-185A-E428-B0604FA01171}"/>
              </a:ext>
            </a:extLst>
          </p:cNvPr>
          <p:cNvSpPr/>
          <p:nvPr/>
        </p:nvSpPr>
        <p:spPr>
          <a:xfrm>
            <a:off x="584507" y="6172937"/>
            <a:ext cx="1178560" cy="1178560"/>
          </a:xfrm>
          <a:prstGeom prst="ellipse">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latin typeface="Roboto Condensed" panose="02000000000000000000" pitchFamily="2" charset="0"/>
                <a:ea typeface="Roboto Condensed" panose="02000000000000000000" pitchFamily="2" charset="0"/>
              </a:rPr>
              <a:t>5 </a:t>
            </a:r>
            <a:r>
              <a:rPr lang="en-GB" b="1" dirty="0">
                <a:latin typeface="Roboto Condensed" panose="02000000000000000000" pitchFamily="2" charset="0"/>
                <a:ea typeface="Roboto Condensed" panose="02000000000000000000" pitchFamily="2" charset="0"/>
              </a:rPr>
              <a:t>days</a:t>
            </a:r>
            <a:endParaRPr lang="en-GB" sz="2400" b="1" dirty="0">
              <a:latin typeface="Roboto Condensed" panose="02000000000000000000" pitchFamily="2" charset="0"/>
              <a:ea typeface="Roboto Condensed" panose="02000000000000000000" pitchFamily="2" charset="0"/>
            </a:endParaRPr>
          </a:p>
        </p:txBody>
      </p:sp>
      <p:sp>
        <p:nvSpPr>
          <p:cNvPr id="24" name="TextBox 23">
            <a:extLst>
              <a:ext uri="{FF2B5EF4-FFF2-40B4-BE49-F238E27FC236}">
                <a16:creationId xmlns:a16="http://schemas.microsoft.com/office/drawing/2014/main" id="{2C7FD43B-25F6-197B-092A-331B3FFEA42C}"/>
              </a:ext>
            </a:extLst>
          </p:cNvPr>
          <p:cNvSpPr txBox="1"/>
          <p:nvPr/>
        </p:nvSpPr>
        <p:spPr>
          <a:xfrm>
            <a:off x="1763067" y="6243054"/>
            <a:ext cx="4849768" cy="1384995"/>
          </a:xfrm>
          <a:prstGeom prst="rect">
            <a:avLst/>
          </a:prstGeom>
          <a:noFill/>
        </p:spPr>
        <p:txBody>
          <a:bodyPr wrap="square">
            <a:spAutoFit/>
          </a:bodyPr>
          <a:lstStyle/>
          <a:p>
            <a:r>
              <a:rPr lang="en-GB" sz="1200" dirty="0">
                <a:latin typeface="Work Sans Medium" panose="00000600000000000000" pitchFamily="50" charset="0"/>
                <a:ea typeface="Roboto Condensed" panose="02000000000000000000" pitchFamily="2" charset="0"/>
              </a:rPr>
              <a:t>This 5-day course is delivered online, with a mix of asynchronous self-study videos and live interactive delivery with emphasis on practice and role plays. Teaching is mostly front-loaded, reducing daily, to allow practice of role plays to increase confidence. </a:t>
            </a:r>
            <a:endParaRPr lang="en-GB" sz="1200" b="1" dirty="0">
              <a:solidFill>
                <a:srgbClr val="FD583D"/>
              </a:solidFill>
              <a:latin typeface="Work Sans Medium" panose="00000600000000000000" pitchFamily="50" charset="0"/>
              <a:ea typeface="Roboto Condensed" panose="02000000000000000000" pitchFamily="2" charset="0"/>
            </a:endParaRPr>
          </a:p>
          <a:p>
            <a:r>
              <a:rPr lang="en-GB" sz="1200" b="1" dirty="0">
                <a:solidFill>
                  <a:srgbClr val="FD583D"/>
                </a:solidFill>
                <a:latin typeface="Work Sans Medium" panose="00000600000000000000" pitchFamily="50" charset="0"/>
                <a:ea typeface="Roboto Condensed" panose="02000000000000000000" pitchFamily="2" charset="0"/>
              </a:rPr>
              <a:t>There is a requirement of 100% attendance of the live sessions to pass the course.</a:t>
            </a:r>
          </a:p>
        </p:txBody>
      </p:sp>
      <p:sp>
        <p:nvSpPr>
          <p:cNvPr id="28" name="Rectangle: Rounded Corners 27">
            <a:extLst>
              <a:ext uri="{FF2B5EF4-FFF2-40B4-BE49-F238E27FC236}">
                <a16:creationId xmlns:a16="http://schemas.microsoft.com/office/drawing/2014/main" id="{F708F0EA-B0F6-137C-6293-32B6E277DC2B}"/>
              </a:ext>
            </a:extLst>
          </p:cNvPr>
          <p:cNvSpPr/>
          <p:nvPr/>
        </p:nvSpPr>
        <p:spPr>
          <a:xfrm>
            <a:off x="536694" y="7813028"/>
            <a:ext cx="61716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400" b="1" dirty="0">
                <a:latin typeface="Work Sans Medium" panose="00000600000000000000" pitchFamily="50" charset="0"/>
                <a:ea typeface="Roboto Condensed" panose="02000000000000000000" pitchFamily="2" charset="0"/>
              </a:rPr>
              <a:t>Since March 2022, over 200 ULaw students have completed the course and achieved their IMI and CMC qualifications with outstanding feedback.</a:t>
            </a:r>
          </a:p>
        </p:txBody>
      </p:sp>
      <p:grpSp>
        <p:nvGrpSpPr>
          <p:cNvPr id="4" name="Group 3">
            <a:extLst>
              <a:ext uri="{FF2B5EF4-FFF2-40B4-BE49-F238E27FC236}">
                <a16:creationId xmlns:a16="http://schemas.microsoft.com/office/drawing/2014/main" id="{96758170-DE03-7C34-1DE2-8D1D2101ED6D}"/>
              </a:ext>
            </a:extLst>
          </p:cNvPr>
          <p:cNvGrpSpPr/>
          <p:nvPr/>
        </p:nvGrpSpPr>
        <p:grpSpPr>
          <a:xfrm>
            <a:off x="0" y="9333501"/>
            <a:ext cx="7559678" cy="1358312"/>
            <a:chOff x="0" y="9333501"/>
            <a:chExt cx="7559678" cy="1358312"/>
          </a:xfrm>
        </p:grpSpPr>
        <p:grpSp>
          <p:nvGrpSpPr>
            <p:cNvPr id="5" name="Group 4">
              <a:extLst>
                <a:ext uri="{FF2B5EF4-FFF2-40B4-BE49-F238E27FC236}">
                  <a16:creationId xmlns:a16="http://schemas.microsoft.com/office/drawing/2014/main" id="{AF2F07FE-3A92-FC8E-0ACA-E46FCF857FB6}"/>
                </a:ext>
              </a:extLst>
            </p:cNvPr>
            <p:cNvGrpSpPr/>
            <p:nvPr/>
          </p:nvGrpSpPr>
          <p:grpSpPr>
            <a:xfrm>
              <a:off x="0" y="9333501"/>
              <a:ext cx="7559678" cy="110653"/>
              <a:chOff x="-3" y="6596663"/>
              <a:chExt cx="7559678" cy="110653"/>
            </a:xfrm>
          </p:grpSpPr>
          <p:sp>
            <p:nvSpPr>
              <p:cNvPr id="21" name="Rectangle 20">
                <a:extLst>
                  <a:ext uri="{FF2B5EF4-FFF2-40B4-BE49-F238E27FC236}">
                    <a16:creationId xmlns:a16="http://schemas.microsoft.com/office/drawing/2014/main" id="{A37B46F3-974E-785F-5611-BE72D7D9D4A6}"/>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2" name="Rectangle 21">
                <a:extLst>
                  <a:ext uri="{FF2B5EF4-FFF2-40B4-BE49-F238E27FC236}">
                    <a16:creationId xmlns:a16="http://schemas.microsoft.com/office/drawing/2014/main" id="{5F60066F-72B0-2F0B-7BFF-96CB857B47FE}"/>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3" name="Rectangle 22">
                <a:extLst>
                  <a:ext uri="{FF2B5EF4-FFF2-40B4-BE49-F238E27FC236}">
                    <a16:creationId xmlns:a16="http://schemas.microsoft.com/office/drawing/2014/main" id="{3FC81D9F-2681-DD6C-5DB8-570328BEABAB}"/>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9" name="Picture 8">
              <a:extLst>
                <a:ext uri="{FF2B5EF4-FFF2-40B4-BE49-F238E27FC236}">
                  <a16:creationId xmlns:a16="http://schemas.microsoft.com/office/drawing/2014/main" id="{089B042C-FE5C-807D-E8B5-DF84608865F7}"/>
                </a:ext>
              </a:extLst>
            </p:cNvPr>
            <p:cNvPicPr>
              <a:picLocks noChangeAspect="1"/>
            </p:cNvPicPr>
            <p:nvPr/>
          </p:nvPicPr>
          <p:blipFill>
            <a:blip r:embed="rId5"/>
            <a:srcRect l="13092" t="44741" r="41387" b="4053"/>
            <a:stretch>
              <a:fillRect/>
            </a:stretch>
          </p:blipFill>
          <p:spPr>
            <a:xfrm>
              <a:off x="1327164" y="9601286"/>
              <a:ext cx="1523840" cy="873425"/>
            </a:xfrm>
            <a:prstGeom prst="rect">
              <a:avLst/>
            </a:prstGeom>
          </p:spPr>
        </p:pic>
        <p:pic>
          <p:nvPicPr>
            <p:cNvPr id="11" name="Picture 10" descr="A black and white logo&#10;&#10;AI-generated content may be incorrect.">
              <a:extLst>
                <a:ext uri="{FF2B5EF4-FFF2-40B4-BE49-F238E27FC236}">
                  <a16:creationId xmlns:a16="http://schemas.microsoft.com/office/drawing/2014/main" id="{3CA19E38-E7F4-4E50-A82A-FD9D2F50669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37170987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070A6-FA99-65EB-F611-F02D5FCFCFE1}"/>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0B19A991-24E4-FF18-FC19-5376B07998DC}"/>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B384CD22-28E9-8630-1F12-3321281AA5E1}"/>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EFA07792-E465-2DB6-EB16-80DF4C87D96E}"/>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F06A6276-E589-8F0C-E1F4-26F19607CC59}"/>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BAC062F3-3F3A-493B-736F-EBA87B580BC0}"/>
              </a:ext>
            </a:extLst>
          </p:cNvPr>
          <p:cNvSpPr txBox="1"/>
          <p:nvPr/>
        </p:nvSpPr>
        <p:spPr>
          <a:xfrm>
            <a:off x="489205" y="950759"/>
            <a:ext cx="4414100" cy="1354217"/>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Train to be an Accredited Civil &amp; Commercial Mediator</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Emma </a:t>
            </a:r>
            <a:r>
              <a:rPr lang="en-GB" sz="1400" b="1" dirty="0" err="1">
                <a:solidFill>
                  <a:prstClr val="black"/>
                </a:solidFill>
                <a:latin typeface="Roboto Condensed" panose="02000000000000000000" pitchFamily="2" charset="0"/>
                <a:ea typeface="Roboto Condensed" panose="02000000000000000000" pitchFamily="2" charset="0"/>
              </a:rPr>
              <a:t>McAndry</a:t>
            </a:r>
            <a:r>
              <a:rPr lang="en-GB" sz="1400" b="1" dirty="0">
                <a:solidFill>
                  <a:prstClr val="black"/>
                </a:solidFill>
                <a:latin typeface="Roboto Condensed" panose="02000000000000000000" pitchFamily="2" charset="0"/>
                <a:ea typeface="Roboto Condensed" panose="02000000000000000000" pitchFamily="2" charset="0"/>
              </a:rPr>
              <a:t>, Founder and Director of Essential Mediation Solutions</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a:p>
            <a:pPr lvl="0"/>
            <a:endParaRPr lang="en-GB" b="1" dirty="0">
              <a:solidFill>
                <a:srgbClr val="FD583D"/>
              </a:solidFill>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4D88E8A3-4709-4810-9FA0-30F57AC64E74}"/>
              </a:ext>
            </a:extLst>
          </p:cNvPr>
          <p:cNvSpPr txBox="1"/>
          <p:nvPr/>
        </p:nvSpPr>
        <p:spPr>
          <a:xfrm>
            <a:off x="489204" y="2488870"/>
            <a:ext cx="5818958" cy="5339923"/>
          </a:xfrm>
          <a:prstGeom prst="rect">
            <a:avLst/>
          </a:prstGeom>
          <a:noFill/>
        </p:spPr>
        <p:txBody>
          <a:bodyPr wrap="square" lIns="91440" tIns="45720" rIns="91440" bIns="45720" anchor="t">
            <a:spAutoFit/>
          </a:bodyPr>
          <a:lstStyle/>
          <a:p>
            <a:pPr lvl="0"/>
            <a:r>
              <a:rPr kumimoji="0" lang="en-GB" sz="11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More Information on Content: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The process and principles of mediation</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Mediation theory and ethics </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The mediator’s role and techniques</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How to prepare for a mediation</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Managing the mediation process</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How to guide parties to agreement</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The use of negotiation within mediation</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Communication skills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Assessment for Accreditation:</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CMC: 2 x 1 hour role plays (recorded online)</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IMI: 1 hour role play (recorded online) and submission of a 2500-word portfolio.</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Full guidance will be given, plus a ‘mock’ assessment to prepare for the assessment.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Why do this course?</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Additional qualification to add to your cv</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Enhanced employability</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To gain important transferable skills</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To start your own mediation practice</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Be able to help to set up and join a mediation clinic.</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Many barristers practice mediation alongside their Chambers work.</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Many solicitors have mediation departments to work alongside their practice.</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Equip yourself to succeed in national and international competitions.</a:t>
            </a:r>
          </a:p>
          <a:p>
            <a:pPr lvl="0"/>
            <a:r>
              <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It’s fun!  See our testimonials! - www.essentialmediationsolutions.co.uk </a:t>
            </a:r>
          </a:p>
          <a:p>
            <a:pPr lvl="0"/>
            <a:endParaRPr kumimoji="0" lang="en-GB" sz="11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p:txBody>
      </p:sp>
      <p:pic>
        <p:nvPicPr>
          <p:cNvPr id="3" name="Picture 2" descr="Text&#10;&#10;Description automatically generated">
            <a:extLst>
              <a:ext uri="{FF2B5EF4-FFF2-40B4-BE49-F238E27FC236}">
                <a16:creationId xmlns:a16="http://schemas.microsoft.com/office/drawing/2014/main" id="{6602998D-3EEF-2F91-1546-E81642079B4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4507" y="2057722"/>
            <a:ext cx="1917700" cy="384810"/>
          </a:xfrm>
          <a:prstGeom prst="rect">
            <a:avLst/>
          </a:prstGeom>
        </p:spPr>
      </p:pic>
      <p:pic>
        <p:nvPicPr>
          <p:cNvPr id="6" name="Picture 5" descr="A blue sign with white text&#10;&#10;Description automatically generated">
            <a:extLst>
              <a:ext uri="{FF2B5EF4-FFF2-40B4-BE49-F238E27FC236}">
                <a16:creationId xmlns:a16="http://schemas.microsoft.com/office/drawing/2014/main" id="{5055BE52-030E-CAFF-3A63-1AF9A3E164A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237" t="14156" r="8708" b="15129"/>
          <a:stretch/>
        </p:blipFill>
        <p:spPr>
          <a:xfrm>
            <a:off x="2550911" y="2052062"/>
            <a:ext cx="1071608" cy="310878"/>
          </a:xfrm>
          <a:prstGeom prst="rect">
            <a:avLst/>
          </a:prstGeom>
        </p:spPr>
      </p:pic>
      <p:pic>
        <p:nvPicPr>
          <p:cNvPr id="7" name="Picture 6" descr="Logo, company name&#10;&#10;Description automatically generated">
            <a:extLst>
              <a:ext uri="{FF2B5EF4-FFF2-40B4-BE49-F238E27FC236}">
                <a16:creationId xmlns:a16="http://schemas.microsoft.com/office/drawing/2014/main" id="{E14A8F3E-EF89-D2DB-176C-FCA95FB3DA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13386" y="1725849"/>
            <a:ext cx="716683" cy="716683"/>
          </a:xfrm>
          <a:prstGeom prst="rect">
            <a:avLst/>
          </a:prstGeom>
        </p:spPr>
      </p:pic>
      <p:pic>
        <p:nvPicPr>
          <p:cNvPr id="4" name="Picture 3" descr="A close-up of a logo&#10;&#10;Description automatically generated">
            <a:extLst>
              <a:ext uri="{FF2B5EF4-FFF2-40B4-BE49-F238E27FC236}">
                <a16:creationId xmlns:a16="http://schemas.microsoft.com/office/drawing/2014/main" id="{6F34EE9A-966C-49B5-B106-334B982044C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2696" y="7890185"/>
            <a:ext cx="3200525" cy="1127683"/>
          </a:xfrm>
          <a:prstGeom prst="rect">
            <a:avLst/>
          </a:prstGeom>
        </p:spPr>
      </p:pic>
      <p:pic>
        <p:nvPicPr>
          <p:cNvPr id="5" name="Picture 4" descr="Graphical user interface, text, application, chat or text message&#10;&#10;Description automatically generated">
            <a:extLst>
              <a:ext uri="{FF2B5EF4-FFF2-40B4-BE49-F238E27FC236}">
                <a16:creationId xmlns:a16="http://schemas.microsoft.com/office/drawing/2014/main" id="{17649B26-43D2-8FDB-70B6-AC281608DBC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49433" y="7972639"/>
            <a:ext cx="2174202" cy="1045229"/>
          </a:xfrm>
          <a:prstGeom prst="rect">
            <a:avLst/>
          </a:prstGeom>
        </p:spPr>
      </p:pic>
      <p:grpSp>
        <p:nvGrpSpPr>
          <p:cNvPr id="8" name="Group 7">
            <a:extLst>
              <a:ext uri="{FF2B5EF4-FFF2-40B4-BE49-F238E27FC236}">
                <a16:creationId xmlns:a16="http://schemas.microsoft.com/office/drawing/2014/main" id="{C022D76D-1266-9041-8311-3BF232179819}"/>
              </a:ext>
            </a:extLst>
          </p:cNvPr>
          <p:cNvGrpSpPr/>
          <p:nvPr/>
        </p:nvGrpSpPr>
        <p:grpSpPr>
          <a:xfrm>
            <a:off x="0" y="9333501"/>
            <a:ext cx="7559678" cy="1358312"/>
            <a:chOff x="0" y="9333501"/>
            <a:chExt cx="7559678" cy="1358312"/>
          </a:xfrm>
        </p:grpSpPr>
        <p:grpSp>
          <p:nvGrpSpPr>
            <p:cNvPr id="9" name="Group 8">
              <a:extLst>
                <a:ext uri="{FF2B5EF4-FFF2-40B4-BE49-F238E27FC236}">
                  <a16:creationId xmlns:a16="http://schemas.microsoft.com/office/drawing/2014/main" id="{9205BD3F-B3C6-AF11-ED35-0F943EBD669F}"/>
                </a:ext>
              </a:extLst>
            </p:cNvPr>
            <p:cNvGrpSpPr/>
            <p:nvPr/>
          </p:nvGrpSpPr>
          <p:grpSpPr>
            <a:xfrm>
              <a:off x="0" y="9333501"/>
              <a:ext cx="7559678" cy="110653"/>
              <a:chOff x="-3" y="6596663"/>
              <a:chExt cx="7559678" cy="110653"/>
            </a:xfrm>
          </p:grpSpPr>
          <p:sp>
            <p:nvSpPr>
              <p:cNvPr id="15" name="Rectangle 14">
                <a:extLst>
                  <a:ext uri="{FF2B5EF4-FFF2-40B4-BE49-F238E27FC236}">
                    <a16:creationId xmlns:a16="http://schemas.microsoft.com/office/drawing/2014/main" id="{8516EBE8-AF45-1AEB-D975-BE600751DC44}"/>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1" name="Rectangle 20">
                <a:extLst>
                  <a:ext uri="{FF2B5EF4-FFF2-40B4-BE49-F238E27FC236}">
                    <a16:creationId xmlns:a16="http://schemas.microsoft.com/office/drawing/2014/main" id="{0FA40BA8-BE2D-C85E-D630-5BDD4C1EE6C4}"/>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2" name="Rectangle 21">
                <a:extLst>
                  <a:ext uri="{FF2B5EF4-FFF2-40B4-BE49-F238E27FC236}">
                    <a16:creationId xmlns:a16="http://schemas.microsoft.com/office/drawing/2014/main" id="{95323C4F-398F-CDE6-8DB6-7B7BE5E786D0}"/>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10" name="Picture 9">
              <a:extLst>
                <a:ext uri="{FF2B5EF4-FFF2-40B4-BE49-F238E27FC236}">
                  <a16:creationId xmlns:a16="http://schemas.microsoft.com/office/drawing/2014/main" id="{75363043-DA06-83A8-5FF7-0A6BD89A66DE}"/>
                </a:ext>
              </a:extLst>
            </p:cNvPr>
            <p:cNvPicPr>
              <a:picLocks noChangeAspect="1"/>
            </p:cNvPicPr>
            <p:nvPr/>
          </p:nvPicPr>
          <p:blipFill>
            <a:blip r:embed="rId7"/>
            <a:srcRect l="13092" t="44741" r="41387" b="4053"/>
            <a:stretch>
              <a:fillRect/>
            </a:stretch>
          </p:blipFill>
          <p:spPr>
            <a:xfrm>
              <a:off x="1327164" y="9601286"/>
              <a:ext cx="1523840" cy="873425"/>
            </a:xfrm>
            <a:prstGeom prst="rect">
              <a:avLst/>
            </a:prstGeom>
          </p:spPr>
        </p:pic>
        <p:pic>
          <p:nvPicPr>
            <p:cNvPr id="11" name="Picture 10" descr="A black and white logo&#10;&#10;AI-generated content may be incorrect.">
              <a:extLst>
                <a:ext uri="{FF2B5EF4-FFF2-40B4-BE49-F238E27FC236}">
                  <a16:creationId xmlns:a16="http://schemas.microsoft.com/office/drawing/2014/main" id="{102C1C03-C1BA-51F9-A0FC-3B33003C54A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12027439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616A3-36BC-702A-6125-324B781A26C2}"/>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AA57A589-C06B-8D43-7864-5A2DEF195A1F}"/>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6ABDE7A9-7215-7F14-E5BD-386B1BD46CD6}"/>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E1576CBF-925E-1890-550A-5936B9BB7EF3}"/>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E51FE4A2-5766-4C31-AA0F-52C2944A9BB2}"/>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F1F9224B-8F52-31CC-C47D-B096F84C4382}"/>
              </a:ext>
            </a:extLst>
          </p:cNvPr>
          <p:cNvSpPr txBox="1"/>
          <p:nvPr/>
        </p:nvSpPr>
        <p:spPr>
          <a:xfrm>
            <a:off x="489205" y="950759"/>
            <a:ext cx="4182808" cy="1354217"/>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Train to be an Accredited Civil &amp; Commercial Mediator</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1400" b="1" dirty="0">
                <a:solidFill>
                  <a:prstClr val="black"/>
                </a:solidFill>
                <a:latin typeface="Roboto Condensed" panose="02000000000000000000" pitchFamily="2" charset="0"/>
                <a:ea typeface="Roboto Condensed" panose="02000000000000000000" pitchFamily="2" charset="0"/>
              </a:rPr>
              <a:t>Emma </a:t>
            </a:r>
            <a:r>
              <a:rPr lang="en-GB" sz="1400" b="1" dirty="0" err="1">
                <a:solidFill>
                  <a:prstClr val="black"/>
                </a:solidFill>
                <a:latin typeface="Roboto Condensed" panose="02000000000000000000" pitchFamily="2" charset="0"/>
                <a:ea typeface="Roboto Condensed" panose="02000000000000000000" pitchFamily="2" charset="0"/>
              </a:rPr>
              <a:t>McAndry</a:t>
            </a:r>
            <a:r>
              <a:rPr lang="en-GB" sz="1400" b="1" dirty="0">
                <a:solidFill>
                  <a:prstClr val="black"/>
                </a:solidFill>
                <a:latin typeface="Roboto Condensed" panose="02000000000000000000" pitchFamily="2" charset="0"/>
                <a:ea typeface="Roboto Condensed" panose="02000000000000000000" pitchFamily="2" charset="0"/>
              </a:rPr>
              <a:t>, Founder and Director of Essential Mediation Solutions</a:t>
            </a:r>
            <a:endPar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endParaRPr>
          </a:p>
          <a:p>
            <a:pPr lvl="0"/>
            <a:endParaRPr lang="en-GB" b="1" dirty="0">
              <a:solidFill>
                <a:srgbClr val="FD583D"/>
              </a:solidFill>
              <a:latin typeface="Roboto Condensed" panose="02000000000000000000" pitchFamily="2" charset="0"/>
              <a:ea typeface="Roboto Condensed" panose="02000000000000000000" pitchFamily="2" charset="0"/>
            </a:endParaRPr>
          </a:p>
        </p:txBody>
      </p:sp>
      <p:sp>
        <p:nvSpPr>
          <p:cNvPr id="20" name="TextBox 19">
            <a:extLst>
              <a:ext uri="{FF2B5EF4-FFF2-40B4-BE49-F238E27FC236}">
                <a16:creationId xmlns:a16="http://schemas.microsoft.com/office/drawing/2014/main" id="{5A667C9A-775A-E0D8-5B82-49AC02186F14}"/>
              </a:ext>
            </a:extLst>
          </p:cNvPr>
          <p:cNvSpPr txBox="1"/>
          <p:nvPr/>
        </p:nvSpPr>
        <p:spPr>
          <a:xfrm>
            <a:off x="489204" y="2717472"/>
            <a:ext cx="5818958" cy="2492990"/>
          </a:xfrm>
          <a:prstGeom prst="rect">
            <a:avLst/>
          </a:prstGeom>
          <a:noFill/>
        </p:spPr>
        <p:txBody>
          <a:bodyPr wrap="square" lIns="91440" tIns="45720" rIns="91440" bIns="45720" anchor="t">
            <a:spAutoFit/>
          </a:bodyPr>
          <a:lstStyle/>
          <a:p>
            <a:pPr lvl="0"/>
            <a:r>
              <a:rPr kumimoji="0" lang="en-GB" sz="12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Times Available:</a:t>
            </a:r>
          </a:p>
          <a:p>
            <a:pPr lvl="0"/>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Places on these courses are limited to 12 per course and are first-come first-served. Small amounts of individual preparation work are required before each live session.</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September Weekdays: </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Monday 29th September to Friday 3rd October, 10am to 6pm daily</a:t>
            </a:r>
          </a:p>
          <a:p>
            <a:pPr lvl="0"/>
            <a:endParaRPr lang="en-GB" sz="1200" dirty="0">
              <a:solidFill>
                <a:prstClr val="black"/>
              </a:solidFill>
              <a:highlight>
                <a:srgbClr val="FFFFFF"/>
              </a:highlight>
              <a:latin typeface="Work Sans Medium" panose="00000600000000000000" pitchFamily="50" charset="0"/>
              <a:ea typeface="Roboto Condensed" panose="02000000000000000000" pitchFamily="2" charset="0"/>
            </a:endParaRPr>
          </a:p>
          <a:p>
            <a:r>
              <a:rPr lang="en-GB" sz="1200" b="1" dirty="0">
                <a:solidFill>
                  <a:prstClr val="black"/>
                </a:solidFill>
                <a:highlight>
                  <a:srgbClr val="FFFFFF"/>
                </a:highlight>
                <a:latin typeface="Work Sans Medium" panose="00000600000000000000" pitchFamily="50" charset="0"/>
                <a:ea typeface="Roboto Condensed" panose="02000000000000000000" pitchFamily="2" charset="0"/>
              </a:rPr>
              <a:t>November weekends: </a:t>
            </a:r>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Sunday 9th, Saturday 15th, Sunday 16th, Saturday 22</a:t>
            </a:r>
            <a:r>
              <a:rPr lang="en-GB" sz="1200" baseline="30000" dirty="0">
                <a:solidFill>
                  <a:prstClr val="black"/>
                </a:solidFill>
                <a:highlight>
                  <a:srgbClr val="FFFFFF"/>
                </a:highlight>
                <a:latin typeface="Work Sans Medium" panose="00000600000000000000" pitchFamily="50" charset="0"/>
                <a:ea typeface="Roboto Condensed" panose="02000000000000000000" pitchFamily="2" charset="0"/>
              </a:rPr>
              <a:t>nd</a:t>
            </a:r>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 and Sunday 23</a:t>
            </a:r>
            <a:r>
              <a:rPr lang="en-GB" sz="1200" baseline="30000" dirty="0">
                <a:solidFill>
                  <a:prstClr val="black"/>
                </a:solidFill>
                <a:highlight>
                  <a:srgbClr val="FFFFFF"/>
                </a:highlight>
                <a:latin typeface="Work Sans Medium" panose="00000600000000000000" pitchFamily="50" charset="0"/>
                <a:ea typeface="Roboto Condensed" panose="02000000000000000000" pitchFamily="2" charset="0"/>
              </a:rPr>
              <a:t>rd</a:t>
            </a:r>
            <a:r>
              <a:rPr lang="en-GB" sz="1200" dirty="0">
                <a:solidFill>
                  <a:prstClr val="black"/>
                </a:solidFill>
                <a:highlight>
                  <a:srgbClr val="FFFFFF"/>
                </a:highlight>
                <a:latin typeface="Work Sans Medium" panose="00000600000000000000" pitchFamily="50" charset="0"/>
                <a:ea typeface="Roboto Condensed" panose="02000000000000000000" pitchFamily="2" charset="0"/>
              </a:rPr>
              <a:t> November, each session is 9am to 6pm </a:t>
            </a:r>
          </a:p>
          <a:p>
            <a:pPr lvl="0"/>
            <a:endPar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kumimoji="0" lang="en-GB" sz="1200" b="1"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January Weekdays: </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Monday 26</a:t>
            </a:r>
            <a:r>
              <a:rPr kumimoji="0" lang="en-GB" sz="1200" b="0" i="0" u="none" strike="noStrike" kern="1200" cap="none" spc="0" normalizeH="0" baseline="3000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January 2026 to Friday 30</a:t>
            </a:r>
            <a:r>
              <a:rPr kumimoji="0" lang="en-GB" sz="1200" b="0" i="0" u="none" strike="noStrike" kern="1200" cap="none" spc="0" normalizeH="0" baseline="3000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th</a:t>
            </a:r>
            <a:r>
              <a:rPr kumimoji="0" lang="en-GB" sz="12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rPr>
              <a:t> January 2026, 10am-6pm daily</a:t>
            </a:r>
          </a:p>
        </p:txBody>
      </p:sp>
      <p:pic>
        <p:nvPicPr>
          <p:cNvPr id="3" name="Picture 2" descr="Text&#10;&#10;Description automatically generated">
            <a:extLst>
              <a:ext uri="{FF2B5EF4-FFF2-40B4-BE49-F238E27FC236}">
                <a16:creationId xmlns:a16="http://schemas.microsoft.com/office/drawing/2014/main" id="{DD047EA2-A948-61D9-F091-4B705A494C6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4507" y="2114874"/>
            <a:ext cx="1917700" cy="384810"/>
          </a:xfrm>
          <a:prstGeom prst="rect">
            <a:avLst/>
          </a:prstGeom>
        </p:spPr>
      </p:pic>
      <p:pic>
        <p:nvPicPr>
          <p:cNvPr id="6" name="Picture 5" descr="A blue sign with white text&#10;&#10;Description automatically generated">
            <a:extLst>
              <a:ext uri="{FF2B5EF4-FFF2-40B4-BE49-F238E27FC236}">
                <a16:creationId xmlns:a16="http://schemas.microsoft.com/office/drawing/2014/main" id="{D6ED623E-40F7-2C9D-EEF3-C91E69BB178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237" t="14156" r="8708" b="15129"/>
          <a:stretch/>
        </p:blipFill>
        <p:spPr>
          <a:xfrm>
            <a:off x="2550911" y="2137790"/>
            <a:ext cx="1071608" cy="310878"/>
          </a:xfrm>
          <a:prstGeom prst="rect">
            <a:avLst/>
          </a:prstGeom>
        </p:spPr>
      </p:pic>
      <p:pic>
        <p:nvPicPr>
          <p:cNvPr id="7" name="Picture 6" descr="Logo, company name&#10;&#10;Description automatically generated">
            <a:extLst>
              <a:ext uri="{FF2B5EF4-FFF2-40B4-BE49-F238E27FC236}">
                <a16:creationId xmlns:a16="http://schemas.microsoft.com/office/drawing/2014/main" id="{CE055455-3667-6BB5-39ED-40AFE1BE7A0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13386" y="1897305"/>
            <a:ext cx="716683" cy="716683"/>
          </a:xfrm>
          <a:prstGeom prst="rect">
            <a:avLst/>
          </a:prstGeom>
        </p:spPr>
      </p:pic>
      <p:pic>
        <p:nvPicPr>
          <p:cNvPr id="4" name="Picture 3" descr="A close-up of a logo&#10;&#10;Description automatically generated">
            <a:extLst>
              <a:ext uri="{FF2B5EF4-FFF2-40B4-BE49-F238E27FC236}">
                <a16:creationId xmlns:a16="http://schemas.microsoft.com/office/drawing/2014/main" id="{7BCE8A02-3C4B-7EEA-0AF7-E1257FABB17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2696" y="7890185"/>
            <a:ext cx="3200525" cy="1127683"/>
          </a:xfrm>
          <a:prstGeom prst="rect">
            <a:avLst/>
          </a:prstGeom>
        </p:spPr>
      </p:pic>
      <p:pic>
        <p:nvPicPr>
          <p:cNvPr id="5" name="Picture 4" descr="Graphical user interface, text, application, chat or text message&#10;&#10;Description automatically generated">
            <a:extLst>
              <a:ext uri="{FF2B5EF4-FFF2-40B4-BE49-F238E27FC236}">
                <a16:creationId xmlns:a16="http://schemas.microsoft.com/office/drawing/2014/main" id="{035F129D-D86F-EED6-187D-541694F67A4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49433" y="7972639"/>
            <a:ext cx="2174202" cy="1045229"/>
          </a:xfrm>
          <a:prstGeom prst="rect">
            <a:avLst/>
          </a:prstGeom>
        </p:spPr>
      </p:pic>
      <p:sp>
        <p:nvSpPr>
          <p:cNvPr id="8" name="Rectangle: Rounded Corners 7">
            <a:hlinkClick r:id="rId7"/>
            <a:extLst>
              <a:ext uri="{FF2B5EF4-FFF2-40B4-BE49-F238E27FC236}">
                <a16:creationId xmlns:a16="http://schemas.microsoft.com/office/drawing/2014/main" id="{0E1247D0-0FB7-C782-3E7A-8BF1E5DAC10E}"/>
              </a:ext>
            </a:extLst>
          </p:cNvPr>
          <p:cNvSpPr/>
          <p:nvPr/>
        </p:nvSpPr>
        <p:spPr>
          <a:xfrm>
            <a:off x="404750" y="5578533"/>
            <a:ext cx="5563317"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b="1" dirty="0">
                <a:latin typeface="Work Sans Medium" panose="00000600000000000000" pitchFamily="50" charset="0"/>
                <a:ea typeface="Roboto Condensed" panose="02000000000000000000" pitchFamily="2" charset="0"/>
              </a:rPr>
              <a:t>Registration for these courses is not available via the same form as the rest of the courses in this booklet. Instead, please email </a:t>
            </a:r>
            <a:r>
              <a:rPr lang="en-GB" sz="1200" b="1" dirty="0">
                <a:solidFill>
                  <a:schemeClr val="bg1"/>
                </a:solidFill>
                <a:latin typeface="Work Sans Medium" panose="00000600000000000000" pitchFamily="50" charset="0"/>
                <a:ea typeface="Roboto Condensed" panose="02000000000000000000" pitchFamily="2" charset="0"/>
                <a:hlinkClick r:id="rId7">
                  <a:extLst>
                    <a:ext uri="{A12FA001-AC4F-418D-AE19-62706E023703}">
                      <ahyp:hlinkClr xmlns:ahyp="http://schemas.microsoft.com/office/drawing/2018/hyperlinkcolor" val="tx"/>
                    </a:ext>
                  </a:extLst>
                </a:hlinkClick>
              </a:rPr>
              <a:t>admin@emsolutions.uk</a:t>
            </a:r>
            <a:r>
              <a:rPr lang="en-GB" sz="1200" b="1" dirty="0">
                <a:solidFill>
                  <a:schemeClr val="bg1"/>
                </a:solidFill>
                <a:latin typeface="Work Sans Medium" panose="00000600000000000000" pitchFamily="50" charset="0"/>
                <a:ea typeface="Roboto Condensed" panose="02000000000000000000" pitchFamily="2" charset="0"/>
              </a:rPr>
              <a:t> </a:t>
            </a:r>
            <a:r>
              <a:rPr lang="en-GB" sz="1200" b="1" dirty="0">
                <a:latin typeface="Work Sans Medium" panose="00000600000000000000" pitchFamily="50" charset="0"/>
                <a:ea typeface="Roboto Condensed" panose="02000000000000000000" pitchFamily="2" charset="0"/>
              </a:rPr>
              <a:t>for an application form. </a:t>
            </a:r>
          </a:p>
        </p:txBody>
      </p:sp>
      <p:sp>
        <p:nvSpPr>
          <p:cNvPr id="10" name="TextBox 9">
            <a:extLst>
              <a:ext uri="{FF2B5EF4-FFF2-40B4-BE49-F238E27FC236}">
                <a16:creationId xmlns:a16="http://schemas.microsoft.com/office/drawing/2014/main" id="{E48B31A1-0DF9-EB81-46A4-4DEFFFBEE94E}"/>
              </a:ext>
            </a:extLst>
          </p:cNvPr>
          <p:cNvSpPr txBox="1"/>
          <p:nvPr/>
        </p:nvSpPr>
        <p:spPr>
          <a:xfrm>
            <a:off x="584507" y="6970740"/>
            <a:ext cx="5818958" cy="830997"/>
          </a:xfrm>
          <a:prstGeom prst="rect">
            <a:avLst/>
          </a:prstGeom>
          <a:noFill/>
        </p:spPr>
        <p:txBody>
          <a:bodyPr wrap="square">
            <a:spAutoFit/>
          </a:bodyPr>
          <a:lstStyle/>
          <a:p>
            <a:r>
              <a:rPr lang="en-GB" sz="1200" b="1" dirty="0">
                <a:solidFill>
                  <a:srgbClr val="FD583D"/>
                </a:solidFill>
                <a:latin typeface="Work Sans Medium" panose="00000600000000000000" pitchFamily="50" charset="0"/>
                <a:ea typeface="Roboto Condensed" panose="02000000000000000000" pitchFamily="2" charset="0"/>
              </a:rPr>
              <a:t>On returning the booking form, a non-refundable deposit of £100 is then required to secure your place and the balance of £500 for the course fee is due 3 weeks before the course start date. The deposit of £100 is non-refundable unless EMS cancels the course for any reason.</a:t>
            </a:r>
          </a:p>
        </p:txBody>
      </p:sp>
      <p:grpSp>
        <p:nvGrpSpPr>
          <p:cNvPr id="9" name="Group 8">
            <a:extLst>
              <a:ext uri="{FF2B5EF4-FFF2-40B4-BE49-F238E27FC236}">
                <a16:creationId xmlns:a16="http://schemas.microsoft.com/office/drawing/2014/main" id="{9156D830-F9D8-E386-D3F8-B023724A6CD3}"/>
              </a:ext>
            </a:extLst>
          </p:cNvPr>
          <p:cNvGrpSpPr/>
          <p:nvPr/>
        </p:nvGrpSpPr>
        <p:grpSpPr>
          <a:xfrm>
            <a:off x="0" y="9333501"/>
            <a:ext cx="7559678" cy="1358312"/>
            <a:chOff x="0" y="9333501"/>
            <a:chExt cx="7559678" cy="1358312"/>
          </a:xfrm>
        </p:grpSpPr>
        <p:grpSp>
          <p:nvGrpSpPr>
            <p:cNvPr id="11" name="Group 10">
              <a:extLst>
                <a:ext uri="{FF2B5EF4-FFF2-40B4-BE49-F238E27FC236}">
                  <a16:creationId xmlns:a16="http://schemas.microsoft.com/office/drawing/2014/main" id="{87BEA60C-D9C4-A766-DF5B-5567D6B2C892}"/>
                </a:ext>
              </a:extLst>
            </p:cNvPr>
            <p:cNvGrpSpPr/>
            <p:nvPr/>
          </p:nvGrpSpPr>
          <p:grpSpPr>
            <a:xfrm>
              <a:off x="0" y="9333501"/>
              <a:ext cx="7559678" cy="110653"/>
              <a:chOff x="-3" y="6596663"/>
              <a:chExt cx="7559678" cy="110653"/>
            </a:xfrm>
          </p:grpSpPr>
          <p:sp>
            <p:nvSpPr>
              <p:cNvPr id="22" name="Rectangle 21">
                <a:extLst>
                  <a:ext uri="{FF2B5EF4-FFF2-40B4-BE49-F238E27FC236}">
                    <a16:creationId xmlns:a16="http://schemas.microsoft.com/office/drawing/2014/main" id="{A8D2EFE8-E342-BAC9-7E35-E48E620FA981}"/>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3" name="Rectangle 22">
                <a:extLst>
                  <a:ext uri="{FF2B5EF4-FFF2-40B4-BE49-F238E27FC236}">
                    <a16:creationId xmlns:a16="http://schemas.microsoft.com/office/drawing/2014/main" id="{0FFA1F8B-EDFE-D515-6B1F-615F67E39349}"/>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4" name="Rectangle 23">
                <a:extLst>
                  <a:ext uri="{FF2B5EF4-FFF2-40B4-BE49-F238E27FC236}">
                    <a16:creationId xmlns:a16="http://schemas.microsoft.com/office/drawing/2014/main" id="{00F1F604-8F13-C4F8-522E-3A3601C7BB12}"/>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15" name="Picture 14">
              <a:extLst>
                <a:ext uri="{FF2B5EF4-FFF2-40B4-BE49-F238E27FC236}">
                  <a16:creationId xmlns:a16="http://schemas.microsoft.com/office/drawing/2014/main" id="{F7BDC5ED-1688-E467-6F46-9194167D44E0}"/>
                </a:ext>
              </a:extLst>
            </p:cNvPr>
            <p:cNvPicPr>
              <a:picLocks noChangeAspect="1"/>
            </p:cNvPicPr>
            <p:nvPr/>
          </p:nvPicPr>
          <p:blipFill>
            <a:blip r:embed="rId8"/>
            <a:srcRect l="13092" t="44741" r="41387" b="4053"/>
            <a:stretch>
              <a:fillRect/>
            </a:stretch>
          </p:blipFill>
          <p:spPr>
            <a:xfrm>
              <a:off x="1327164" y="9601286"/>
              <a:ext cx="1523840" cy="873425"/>
            </a:xfrm>
            <a:prstGeom prst="rect">
              <a:avLst/>
            </a:prstGeom>
          </p:spPr>
        </p:pic>
        <p:pic>
          <p:nvPicPr>
            <p:cNvPr id="21" name="Picture 20" descr="A black and white logo&#10;&#10;AI-generated content may be incorrect.">
              <a:extLst>
                <a:ext uri="{FF2B5EF4-FFF2-40B4-BE49-F238E27FC236}">
                  <a16:creationId xmlns:a16="http://schemas.microsoft.com/office/drawing/2014/main" id="{1273DC4B-8E07-D5AB-DCDE-E61848D763C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24909967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BEB9F463-349B-644C-486D-D5ECA3EFBC31}"/>
              </a:ext>
            </a:extLst>
          </p:cNvPr>
          <p:cNvGrpSpPr/>
          <p:nvPr/>
        </p:nvGrpSpPr>
        <p:grpSpPr>
          <a:xfrm>
            <a:off x="0" y="9434685"/>
            <a:ext cx="7559678" cy="137157"/>
            <a:chOff x="-3" y="6570159"/>
            <a:chExt cx="7559678" cy="137157"/>
          </a:xfrm>
        </p:grpSpPr>
        <p:sp>
          <p:nvSpPr>
            <p:cNvPr id="7" name="Rectangle 6">
              <a:extLst>
                <a:ext uri="{FF2B5EF4-FFF2-40B4-BE49-F238E27FC236}">
                  <a16:creationId xmlns:a16="http://schemas.microsoft.com/office/drawing/2014/main" id="{45C2A5EE-94D4-4BA3-2402-B146AE5EEDC6}"/>
                </a:ext>
              </a:extLst>
            </p:cNvPr>
            <p:cNvSpPr/>
            <p:nvPr/>
          </p:nvSpPr>
          <p:spPr>
            <a:xfrm>
              <a:off x="-1" y="6570159"/>
              <a:ext cx="7559676" cy="45719"/>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7">
              <a:extLst>
                <a:ext uri="{FF2B5EF4-FFF2-40B4-BE49-F238E27FC236}">
                  <a16:creationId xmlns:a16="http://schemas.microsoft.com/office/drawing/2014/main" id="{7B6F64DF-F990-8701-0378-F4746CC4CF62}"/>
                </a:ext>
              </a:extLst>
            </p:cNvPr>
            <p:cNvSpPr/>
            <p:nvPr/>
          </p:nvSpPr>
          <p:spPr>
            <a:xfrm>
              <a:off x="-2" y="6615878"/>
              <a:ext cx="7559676" cy="4571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a:extLst>
                <a:ext uri="{FF2B5EF4-FFF2-40B4-BE49-F238E27FC236}">
                  <a16:creationId xmlns:a16="http://schemas.microsoft.com/office/drawing/2014/main" id="{35B7C196-4DF4-07A9-EBC0-B267EFF18866}"/>
                </a:ext>
              </a:extLst>
            </p:cNvPr>
            <p:cNvSpPr/>
            <p:nvPr/>
          </p:nvSpPr>
          <p:spPr>
            <a:xfrm>
              <a:off x="-3" y="6661597"/>
              <a:ext cx="7559676" cy="45719"/>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4" name="Picture 3" descr="A poster for a student&#10;&#10;AI-generated content may be incorrect.">
            <a:extLst>
              <a:ext uri="{FF2B5EF4-FFF2-40B4-BE49-F238E27FC236}">
                <a16:creationId xmlns:a16="http://schemas.microsoft.com/office/drawing/2014/main" id="{1502AD06-E49A-B1AC-654F-E0CC4570B58C}"/>
              </a:ext>
            </a:extLst>
          </p:cNvPr>
          <p:cNvPicPr>
            <a:picLocks noChangeAspect="1"/>
          </p:cNvPicPr>
          <p:nvPr/>
        </p:nvPicPr>
        <p:blipFill>
          <a:blip r:embed="rId2"/>
          <a:stretch>
            <a:fillRect/>
          </a:stretch>
        </p:blipFill>
        <p:spPr>
          <a:xfrm>
            <a:off x="4976" y="936"/>
            <a:ext cx="7554156" cy="10685179"/>
          </a:xfrm>
          <a:prstGeom prst="rect">
            <a:avLst/>
          </a:prstGeom>
        </p:spPr>
      </p:pic>
    </p:spTree>
    <p:extLst>
      <p:ext uri="{BB962C8B-B14F-4D97-AF65-F5344CB8AC3E}">
        <p14:creationId xmlns:p14="http://schemas.microsoft.com/office/powerpoint/2010/main" val="23872147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C66C4-BF8C-9759-3E5D-D7345637BE33}"/>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23FEE32B-CAB3-5713-39E5-81914C59F7BC}"/>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FED6D7B8-0C12-A95A-0AFA-DA738179A3D0}"/>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C1BC71EC-405F-DC25-09AA-340A826B243E}"/>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0874C32A-242E-7E93-666F-35279D6ECD7D}"/>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AE37722A-C90B-9E98-2314-E689901001D6}"/>
              </a:ext>
            </a:extLst>
          </p:cNvPr>
          <p:cNvSpPr txBox="1"/>
          <p:nvPr/>
        </p:nvSpPr>
        <p:spPr>
          <a:xfrm>
            <a:off x="489208" y="1256830"/>
            <a:ext cx="4758653" cy="369332"/>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Mental Health Training Opportunities</a:t>
            </a:r>
          </a:p>
        </p:txBody>
      </p:sp>
      <p:sp>
        <p:nvSpPr>
          <p:cNvPr id="8" name="TextBox 7">
            <a:extLst>
              <a:ext uri="{FF2B5EF4-FFF2-40B4-BE49-F238E27FC236}">
                <a16:creationId xmlns:a16="http://schemas.microsoft.com/office/drawing/2014/main" id="{F3A73B39-C055-C92C-212F-E76F1765F10E}"/>
              </a:ext>
            </a:extLst>
          </p:cNvPr>
          <p:cNvSpPr txBox="1"/>
          <p:nvPr/>
        </p:nvSpPr>
        <p:spPr>
          <a:xfrm>
            <a:off x="489208" y="1571361"/>
            <a:ext cx="4507052" cy="3470181"/>
          </a:xfrm>
          <a:prstGeom prst="rect">
            <a:avLst/>
          </a:prstGeom>
          <a:noFill/>
        </p:spPr>
        <p:txBody>
          <a:bodyPr wrap="square">
            <a:spAutoFit/>
          </a:bodyPr>
          <a:lstStyle/>
          <a:p>
            <a:r>
              <a:rPr lang="en-GB" sz="1100" dirty="0">
                <a:latin typeface="Work Sans Medium" panose="00000600000000000000" pitchFamily="50" charset="0"/>
                <a:ea typeface="Roboto Condensed" panose="02000000000000000000" pitchFamily="2" charset="0"/>
              </a:rPr>
              <a:t>As part of our commitment to supporting mental health and wellbeing at the University, we’re pleased to offer fully funded places on the following internationally-recognised training programmes. </a:t>
            </a:r>
          </a:p>
          <a:p>
            <a:endParaRPr lang="en-GB" sz="1100" dirty="0">
              <a:latin typeface="Work Sans Medium" panose="00000600000000000000" pitchFamily="50" charset="0"/>
              <a:ea typeface="Roboto Condensed" panose="02000000000000000000" pitchFamily="2" charset="0"/>
            </a:endParaRPr>
          </a:p>
          <a:p>
            <a:r>
              <a:rPr lang="en-GB" sz="1100" dirty="0">
                <a:latin typeface="Work Sans Medium" panose="00000600000000000000" pitchFamily="50" charset="0"/>
                <a:ea typeface="Roboto Condensed" panose="02000000000000000000" pitchFamily="2" charset="0"/>
              </a:rPr>
              <a:t>Each course helps you build mental health literacy and skills, including how to recognise and respond to someone experiencing poor mental, effectively signpost to support, and challenge stigma.</a:t>
            </a:r>
          </a:p>
          <a:p>
            <a:endParaRPr lang="en-GB" sz="1100" dirty="0">
              <a:latin typeface="Work Sans Medium" panose="00000600000000000000" pitchFamily="50" charset="0"/>
              <a:ea typeface="Roboto Condensed" panose="02000000000000000000" pitchFamily="2" charset="0"/>
            </a:endParaRPr>
          </a:p>
          <a:p>
            <a:r>
              <a:rPr lang="en-GB" sz="1100" dirty="0">
                <a:latin typeface="Work Sans Medium" panose="00000600000000000000" pitchFamily="50" charset="0"/>
                <a:ea typeface="Roboto Condensed" panose="02000000000000000000" pitchFamily="2" charset="0"/>
              </a:rPr>
              <a:t>Places on these courses are fully funded by the University, so please ensure you are able to fully commit to the times and dates listed before registering and contact the training team as soon as possible in the event you can no longer attend.</a:t>
            </a:r>
          </a:p>
          <a:p>
            <a:endParaRPr lang="en-GB" sz="1100" dirty="0">
              <a:latin typeface="Work Sans Medium" panose="00000600000000000000" pitchFamily="50" charset="0"/>
              <a:ea typeface="Roboto Condensed" panose="02000000000000000000" pitchFamily="2" charset="0"/>
            </a:endParaRPr>
          </a:p>
          <a:p>
            <a:r>
              <a:rPr lang="en-GB" sz="1100" dirty="0">
                <a:latin typeface="Work Sans Medium" panose="00000600000000000000" pitchFamily="50" charset="0"/>
                <a:ea typeface="Roboto Condensed" panose="02000000000000000000" pitchFamily="2" charset="0"/>
              </a:rPr>
              <a:t>Failure to attend may result in the session being cancelled due to an insufficient number of delegates to run the course safely.</a:t>
            </a:r>
          </a:p>
          <a:p>
            <a:endParaRPr lang="en-GB" sz="1100" dirty="0">
              <a:latin typeface="Work Sans Medium" panose="00000600000000000000" pitchFamily="50" charset="0"/>
              <a:ea typeface="Roboto Condensed" panose="02000000000000000000" pitchFamily="2" charset="0"/>
            </a:endParaRPr>
          </a:p>
          <a:p>
            <a:endParaRPr lang="en-GB" sz="1050" dirty="0">
              <a:latin typeface="Work Sans Medium" panose="00000600000000000000" pitchFamily="50" charset="0"/>
              <a:ea typeface="Roboto Condensed" panose="02000000000000000000" pitchFamily="2" charset="0"/>
            </a:endParaRPr>
          </a:p>
        </p:txBody>
      </p:sp>
      <p:sp>
        <p:nvSpPr>
          <p:cNvPr id="15" name="TextBox 14">
            <a:extLst>
              <a:ext uri="{FF2B5EF4-FFF2-40B4-BE49-F238E27FC236}">
                <a16:creationId xmlns:a16="http://schemas.microsoft.com/office/drawing/2014/main" id="{7D7ADF9F-B2AE-76B1-CF19-AF7EE8EFF5B7}"/>
              </a:ext>
            </a:extLst>
          </p:cNvPr>
          <p:cNvSpPr txBox="1"/>
          <p:nvPr/>
        </p:nvSpPr>
        <p:spPr>
          <a:xfrm>
            <a:off x="489204" y="4796076"/>
            <a:ext cx="5840159" cy="5170646"/>
          </a:xfrm>
          <a:prstGeom prst="rect">
            <a:avLst/>
          </a:prstGeom>
          <a:noFill/>
        </p:spPr>
        <p:txBody>
          <a:bodyPr wrap="square">
            <a:spAutoFit/>
          </a:bodyPr>
          <a:lstStyle/>
          <a:p>
            <a:r>
              <a:rPr lang="en-GB" sz="1100" b="1" dirty="0">
                <a:latin typeface="Work Sans Medium" panose="00000600000000000000" pitchFamily="50" charset="0"/>
                <a:ea typeface="Roboto Condensed" panose="02000000000000000000" pitchFamily="2" charset="0"/>
              </a:rPr>
              <a:t>Mental Health First Aider Certification – More information </a:t>
            </a:r>
            <a:r>
              <a:rPr lang="en-GB" sz="1100" b="1" dirty="0">
                <a:latin typeface="Work Sans Medium" panose="00000600000000000000" pitchFamily="50" charset="0"/>
                <a:ea typeface="Roboto Condensed" panose="02000000000000000000" pitchFamily="2" charset="0"/>
                <a:hlinkClick r:id="rId2"/>
              </a:rPr>
              <a:t>here</a:t>
            </a:r>
            <a:r>
              <a:rPr lang="en-GB" sz="1100" b="1" dirty="0">
                <a:latin typeface="Work Sans Medium" panose="00000600000000000000" pitchFamily="50" charset="0"/>
                <a:ea typeface="Roboto Condensed" panose="02000000000000000000" pitchFamily="2" charset="0"/>
              </a:rPr>
              <a:t>.</a:t>
            </a:r>
          </a:p>
          <a:p>
            <a:endParaRPr lang="en-GB" sz="1100" dirty="0">
              <a:latin typeface="Work Sans Medium" panose="00000600000000000000" pitchFamily="50" charset="0"/>
              <a:ea typeface="Roboto Condensed" panose="02000000000000000000" pitchFamily="2" charset="0"/>
            </a:endParaRPr>
          </a:p>
          <a:p>
            <a:r>
              <a:rPr lang="en-GB" sz="1100" dirty="0">
                <a:latin typeface="Work Sans Medium" panose="00000600000000000000" pitchFamily="50" charset="0"/>
                <a:ea typeface="Roboto Condensed" panose="02000000000000000000" pitchFamily="2" charset="0"/>
              </a:rPr>
              <a:t>Join us for MHFA England's Mental Health First Aid, a 2-day training course which will help you to build the skills and knowledge to recognise the signs of poor or ill mental health and facilitate supportive conversations with someone in distress. This session is open to anyone who is looking to gain a deeper understanding of mental health, and may be particularly useful for Student Representatives or Officers, or committee members of clubs and societies. </a:t>
            </a:r>
          </a:p>
          <a:p>
            <a:endParaRPr lang="en-GB" sz="1100" dirty="0">
              <a:latin typeface="Work Sans Medium" panose="00000600000000000000" pitchFamily="50" charset="0"/>
              <a:ea typeface="Roboto Condensed" panose="02000000000000000000" pitchFamily="2" charset="0"/>
            </a:endParaRPr>
          </a:p>
          <a:p>
            <a:r>
              <a:rPr lang="en-GB" sz="1100" dirty="0">
                <a:latin typeface="Work Sans Medium" panose="00000600000000000000" pitchFamily="50" charset="0"/>
                <a:ea typeface="Roboto Condensed" panose="02000000000000000000" pitchFamily="2" charset="0"/>
              </a:rPr>
              <a:t> The course will provide you with the skills to be a certified </a:t>
            </a:r>
            <a:r>
              <a:rPr lang="en-GB" sz="1100" dirty="0" err="1">
                <a:latin typeface="Work Sans Medium" panose="00000600000000000000" pitchFamily="50" charset="0"/>
                <a:ea typeface="Roboto Condensed" panose="02000000000000000000" pitchFamily="2" charset="0"/>
              </a:rPr>
              <a:t>MHFAider</a:t>
            </a:r>
            <a:r>
              <a:rPr lang="en-GB" sz="1100" dirty="0">
                <a:latin typeface="Work Sans Medium" panose="00000600000000000000" pitchFamily="50" charset="0"/>
                <a:ea typeface="Roboto Condensed" panose="02000000000000000000" pitchFamily="2" charset="0"/>
              </a:rPr>
              <a:t>, and on completion you will receive:</a:t>
            </a:r>
          </a:p>
          <a:p>
            <a:endParaRPr lang="en-GB" sz="1100" dirty="0">
              <a:latin typeface="Work Sans Medium" panose="00000600000000000000" pitchFamily="50" charset="0"/>
              <a:ea typeface="Roboto Condensed" panose="02000000000000000000" pitchFamily="2" charset="0"/>
            </a:endParaRPr>
          </a:p>
          <a:p>
            <a:r>
              <a:rPr lang="en-GB" sz="1100" dirty="0">
                <a:latin typeface="Work Sans Medium" panose="00000600000000000000" pitchFamily="50" charset="0"/>
                <a:ea typeface="Roboto Condensed" panose="02000000000000000000" pitchFamily="2" charset="0"/>
              </a:rPr>
              <a:t>- A workbook to support your learning throughout the course.</a:t>
            </a:r>
          </a:p>
          <a:p>
            <a:r>
              <a:rPr lang="en-GB" sz="1100" dirty="0">
                <a:latin typeface="Work Sans Medium" panose="00000600000000000000" pitchFamily="50" charset="0"/>
                <a:ea typeface="Roboto Condensed" panose="02000000000000000000" pitchFamily="2" charset="0"/>
              </a:rPr>
              <a:t>- A digital manual to refer to whenever you need it​. </a:t>
            </a:r>
          </a:p>
          <a:p>
            <a:r>
              <a:rPr lang="en-GB" sz="1100" dirty="0">
                <a:latin typeface="Work Sans Medium" panose="00000600000000000000" pitchFamily="50" charset="0"/>
                <a:ea typeface="Roboto Condensed" panose="02000000000000000000" pitchFamily="2" charset="0"/>
              </a:rPr>
              <a:t>- A wallet-sized reference card with the Mental Health First Aid action plan.​ </a:t>
            </a:r>
          </a:p>
          <a:p>
            <a:r>
              <a:rPr lang="en-GB" sz="1100" dirty="0">
                <a:latin typeface="Work Sans Medium" panose="00000600000000000000" pitchFamily="50" charset="0"/>
                <a:ea typeface="Roboto Condensed" panose="02000000000000000000" pitchFamily="2" charset="0"/>
              </a:rPr>
              <a:t>- A digital </a:t>
            </a:r>
            <a:r>
              <a:rPr lang="en-GB" sz="1100" dirty="0" err="1">
                <a:latin typeface="Work Sans Medium" panose="00000600000000000000" pitchFamily="50" charset="0"/>
                <a:ea typeface="Roboto Condensed" panose="02000000000000000000" pitchFamily="2" charset="0"/>
              </a:rPr>
              <a:t>MHFAider</a:t>
            </a:r>
            <a:r>
              <a:rPr lang="en-GB" sz="1100" dirty="0">
                <a:latin typeface="Work Sans Medium" panose="00000600000000000000" pitchFamily="50" charset="0"/>
                <a:ea typeface="Roboto Condensed" panose="02000000000000000000" pitchFamily="2" charset="0"/>
              </a:rPr>
              <a:t> certificate.</a:t>
            </a:r>
          </a:p>
          <a:p>
            <a:r>
              <a:rPr lang="en-GB" sz="1100" dirty="0">
                <a:latin typeface="Work Sans Medium" panose="00000600000000000000" pitchFamily="50" charset="0"/>
                <a:ea typeface="Roboto Condensed" panose="02000000000000000000" pitchFamily="2" charset="0"/>
              </a:rPr>
              <a:t>- Membership to the Association of Mental Health First Aiders, which gives access to the </a:t>
            </a:r>
            <a:r>
              <a:rPr lang="en-GB" sz="1100" dirty="0" err="1">
                <a:latin typeface="Work Sans Medium" panose="00000600000000000000" pitchFamily="50" charset="0"/>
                <a:ea typeface="Roboto Condensed" panose="02000000000000000000" pitchFamily="2" charset="0"/>
              </a:rPr>
              <a:t>MHFAider</a:t>
            </a:r>
            <a:r>
              <a:rPr lang="en-GB" sz="1100" dirty="0">
                <a:latin typeface="Work Sans Medium" panose="00000600000000000000" pitchFamily="50" charset="0"/>
                <a:ea typeface="Roboto Condensed" panose="02000000000000000000" pitchFamily="2" charset="0"/>
              </a:rPr>
              <a:t> Support App, MHFA England Online Learning Hub, and Monthly Newsletters.</a:t>
            </a:r>
          </a:p>
          <a:p>
            <a:r>
              <a:rPr lang="en-GB" sz="1100" dirty="0">
                <a:latin typeface="Work Sans Medium" panose="00000600000000000000" pitchFamily="50" charset="0"/>
                <a:ea typeface="Roboto Condensed" panose="02000000000000000000" pitchFamily="2" charset="0"/>
              </a:rPr>
              <a:t> </a:t>
            </a:r>
          </a:p>
          <a:p>
            <a:endParaRPr lang="en-GB" sz="1100" dirty="0">
              <a:latin typeface="Work Sans Medium" panose="00000600000000000000" pitchFamily="50" charset="0"/>
              <a:ea typeface="Roboto Condensed" panose="02000000000000000000" pitchFamily="2" charset="0"/>
            </a:endParaRPr>
          </a:p>
          <a:p>
            <a:r>
              <a:rPr lang="en-GB" sz="1100" b="1" dirty="0">
                <a:latin typeface="Work Sans Medium" panose="00000600000000000000" pitchFamily="50" charset="0"/>
                <a:ea typeface="Roboto Condensed" panose="02000000000000000000" pitchFamily="2" charset="0"/>
              </a:rPr>
              <a:t>Available Dates:</a:t>
            </a:r>
          </a:p>
          <a:p>
            <a:pPr marL="171450" indent="-171450">
              <a:buFont typeface="Arial" panose="020B0604020202020204" pitchFamily="34" charset="0"/>
              <a:buChar char="•"/>
            </a:pPr>
            <a:r>
              <a:rPr lang="en-GB" sz="1100" dirty="0">
                <a:latin typeface="Work Sans Medium" panose="00000600000000000000" pitchFamily="50" charset="0"/>
                <a:ea typeface="Roboto Condensed" panose="02000000000000000000" pitchFamily="2" charset="0"/>
              </a:rPr>
              <a:t>Tuesday 30th September and Wednesday 1st October, 9:30am-5pm – Bristol Campus (In person)</a:t>
            </a:r>
          </a:p>
          <a:p>
            <a:pPr marL="171450" indent="-171450">
              <a:buFont typeface="Arial" panose="020B0604020202020204" pitchFamily="34" charset="0"/>
              <a:buChar char="•"/>
            </a:pPr>
            <a:r>
              <a:rPr lang="en-GB" sz="1100" dirty="0">
                <a:latin typeface="Work Sans Medium" panose="00000600000000000000" pitchFamily="50" charset="0"/>
                <a:ea typeface="Roboto Condensed" panose="02000000000000000000" pitchFamily="2" charset="0"/>
              </a:rPr>
              <a:t>Thursday 13th and 20th November 2025, 9:30am-5pm – Online Session</a:t>
            </a:r>
          </a:p>
          <a:p>
            <a:pPr marL="171450" indent="-171450">
              <a:buFont typeface="Arial" panose="020B0604020202020204" pitchFamily="34" charset="0"/>
              <a:buChar char="•"/>
            </a:pPr>
            <a:r>
              <a:rPr lang="en-GB" sz="1100" dirty="0">
                <a:latin typeface="Work Sans Medium" panose="00000600000000000000" pitchFamily="50" charset="0"/>
                <a:ea typeface="Roboto Condensed" panose="02000000000000000000" pitchFamily="2" charset="0"/>
              </a:rPr>
              <a:t>Wednesday 10th and 17th November 2025, 9:30am-5pm – Online Session</a:t>
            </a:r>
          </a:p>
          <a:p>
            <a:endParaRPr lang="en-GB" sz="1100" dirty="0">
              <a:latin typeface="Work Sans Medium" panose="00000600000000000000" pitchFamily="50" charset="0"/>
              <a:ea typeface="Roboto Condensed" panose="02000000000000000000" pitchFamily="2" charset="0"/>
            </a:endParaRPr>
          </a:p>
          <a:p>
            <a:r>
              <a:rPr lang="en-GB" sz="1100" dirty="0">
                <a:latin typeface="Work Sans Medium" panose="00000600000000000000" pitchFamily="50" charset="0"/>
                <a:ea typeface="Roboto Condensed" panose="02000000000000000000" pitchFamily="2" charset="0"/>
              </a:rPr>
              <a:t>To register for these dates, please complete the following </a:t>
            </a:r>
            <a:r>
              <a:rPr lang="en-GB" sz="1100" dirty="0">
                <a:latin typeface="Work Sans Medium" panose="00000600000000000000" pitchFamily="50" charset="0"/>
                <a:ea typeface="Roboto Condensed" panose="02000000000000000000" pitchFamily="2" charset="0"/>
                <a:hlinkClick r:id="rId3"/>
              </a:rPr>
              <a:t>form</a:t>
            </a:r>
            <a:r>
              <a:rPr lang="en-GB" sz="1100" dirty="0">
                <a:latin typeface="Work Sans Medium" panose="00000600000000000000" pitchFamily="50" charset="0"/>
                <a:ea typeface="Roboto Condensed" panose="02000000000000000000" pitchFamily="2" charset="0"/>
              </a:rPr>
              <a:t>. If you are unable to make the above dates, you can also express your interest and training preferences to help us plan future sessions.</a:t>
            </a:r>
          </a:p>
        </p:txBody>
      </p:sp>
    </p:spTree>
    <p:extLst>
      <p:ext uri="{BB962C8B-B14F-4D97-AF65-F5344CB8AC3E}">
        <p14:creationId xmlns:p14="http://schemas.microsoft.com/office/powerpoint/2010/main" val="1373748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5764D-CE13-D8B3-1A9B-E7EFBD65BFC7}"/>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6F69A176-C74F-0A6D-1EE5-611F82A3725D}"/>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4C296536-2182-A243-18EF-2AFE9F91F6C8}"/>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6" name="Freeform: Shape 25">
              <a:extLst>
                <a:ext uri="{FF2B5EF4-FFF2-40B4-BE49-F238E27FC236}">
                  <a16:creationId xmlns:a16="http://schemas.microsoft.com/office/drawing/2014/main" id="{0357BBB2-7A08-16FB-6A10-E4B94A365AB9}"/>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5" name="Freeform: Shape 24">
              <a:extLst>
                <a:ext uri="{FF2B5EF4-FFF2-40B4-BE49-F238E27FC236}">
                  <a16:creationId xmlns:a16="http://schemas.microsoft.com/office/drawing/2014/main" id="{18678B6C-05AF-F1D6-1807-2352C4D47353}"/>
                </a:ext>
              </a:extLst>
            </p:cNvPr>
            <p:cNvSpPr/>
            <p:nvPr/>
          </p:nvSpPr>
          <p:spPr>
            <a:xfrm>
              <a:off x="-1" y="0"/>
              <a:ext cx="186663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grpSp>
      <p:sp>
        <p:nvSpPr>
          <p:cNvPr id="16" name="TextBox 15">
            <a:extLst>
              <a:ext uri="{FF2B5EF4-FFF2-40B4-BE49-F238E27FC236}">
                <a16:creationId xmlns:a16="http://schemas.microsoft.com/office/drawing/2014/main" id="{343D1384-C9E4-F638-FD45-E2BDE1176B27}"/>
              </a:ext>
            </a:extLst>
          </p:cNvPr>
          <p:cNvSpPr txBox="1"/>
          <p:nvPr/>
        </p:nvSpPr>
        <p:spPr>
          <a:xfrm>
            <a:off x="489208" y="1240210"/>
            <a:ext cx="4572853" cy="769441"/>
          </a:xfrm>
          <a:prstGeom prst="rect">
            <a:avLst/>
          </a:prstGeom>
          <a:noFill/>
        </p:spPr>
        <p:txBody>
          <a:bodyPr wrap="square" rtlCol="0">
            <a:spAutoFit/>
          </a:bodyPr>
          <a:lstStyle/>
          <a:p>
            <a:r>
              <a:rPr lang="en-GB" sz="4400" b="1" dirty="0">
                <a:solidFill>
                  <a:srgbClr val="FF87B5"/>
                </a:solidFill>
                <a:latin typeface="Roboto Condensed Black" panose="02000000000000000000" pitchFamily="2" charset="0"/>
                <a:ea typeface="Roboto Condensed Black" panose="02000000000000000000" pitchFamily="2" charset="0"/>
              </a:rPr>
              <a:t>SIGNING UP</a:t>
            </a:r>
          </a:p>
        </p:txBody>
      </p:sp>
      <p:sp>
        <p:nvSpPr>
          <p:cNvPr id="20" name="TextBox 19">
            <a:extLst>
              <a:ext uri="{FF2B5EF4-FFF2-40B4-BE49-F238E27FC236}">
                <a16:creationId xmlns:a16="http://schemas.microsoft.com/office/drawing/2014/main" id="{DB847679-6646-0F51-030E-09E44BDE158E}"/>
              </a:ext>
            </a:extLst>
          </p:cNvPr>
          <p:cNvSpPr txBox="1"/>
          <p:nvPr/>
        </p:nvSpPr>
        <p:spPr>
          <a:xfrm>
            <a:off x="494439" y="2170836"/>
            <a:ext cx="5146963" cy="2092881"/>
          </a:xfrm>
          <a:prstGeom prst="rect">
            <a:avLst/>
          </a:prstGeom>
          <a:noFill/>
        </p:spPr>
        <p:txBody>
          <a:bodyPr wrap="square">
            <a:spAutoFit/>
          </a:bodyPr>
          <a:lstStyle/>
          <a:p>
            <a:r>
              <a:rPr lang="en-GB" sz="1600" dirty="0">
                <a:latin typeface="Work Sans Medium" panose="00000600000000000000" pitchFamily="50" charset="0"/>
              </a:rPr>
              <a:t>Use the form below to sign up for most of our sessions:</a:t>
            </a:r>
          </a:p>
          <a:p>
            <a:endParaRPr lang="en-GB" dirty="0">
              <a:latin typeface="Work Sans Medium" panose="00000600000000000000" pitchFamily="50" charset="0"/>
            </a:endParaRPr>
          </a:p>
          <a:p>
            <a:r>
              <a:rPr lang="en-GB" sz="1600" u="sng" dirty="0">
                <a:latin typeface="Work Sans Medium" panose="00000600000000000000" pitchFamily="50" charset="0"/>
                <a:hlinkClick r:id="rId2"/>
              </a:rPr>
              <a:t>https://forms.office.com/e/NhUeD554kg</a:t>
            </a:r>
            <a:endParaRPr lang="en-GB" sz="1600" u="sng" dirty="0">
              <a:latin typeface="Work Sans Medium" panose="00000600000000000000" pitchFamily="50" charset="0"/>
            </a:endParaRPr>
          </a:p>
          <a:p>
            <a:endParaRPr lang="en-GB" sz="1600" dirty="0">
              <a:latin typeface="Work Sans Medium" panose="00000600000000000000" pitchFamily="50" charset="0"/>
            </a:endParaRPr>
          </a:p>
          <a:p>
            <a:r>
              <a:rPr lang="en-GB" sz="1600" b="1" dirty="0">
                <a:latin typeface="Work Sans Medium" panose="00000600000000000000" pitchFamily="50" charset="0"/>
              </a:rPr>
              <a:t>Sessions with another sign-up method will be clearly marked on the relevant page.</a:t>
            </a:r>
          </a:p>
          <a:p>
            <a:endParaRPr lang="en-GB" sz="1600" dirty="0">
              <a:latin typeface="Work Sans Medium" panose="00000600000000000000" pitchFamily="50" charset="0"/>
            </a:endParaRPr>
          </a:p>
        </p:txBody>
      </p:sp>
      <p:pic>
        <p:nvPicPr>
          <p:cNvPr id="1026" name="Picture 2" descr="Click icon - Download on Iconfinder on Iconfinder">
            <a:extLst>
              <a:ext uri="{FF2B5EF4-FFF2-40B4-BE49-F238E27FC236}">
                <a16:creationId xmlns:a16="http://schemas.microsoft.com/office/drawing/2014/main" id="{53FEF992-43AE-12FA-8418-E3624937DC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844495" flipH="1">
            <a:off x="4812812" y="2555693"/>
            <a:ext cx="720702" cy="720702"/>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descr="A qr code with blue squares and circles&#10;&#10;Description automatically generated">
            <a:extLst>
              <a:ext uri="{FF2B5EF4-FFF2-40B4-BE49-F238E27FC236}">
                <a16:creationId xmlns:a16="http://schemas.microsoft.com/office/drawing/2014/main" id="{E4299D77-3781-5039-E89B-D128DFBDB4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53282" y="5480261"/>
            <a:ext cx="2244634" cy="2244634"/>
          </a:xfrm>
          <a:prstGeom prst="rect">
            <a:avLst/>
          </a:prstGeom>
        </p:spPr>
      </p:pic>
      <p:sp>
        <p:nvSpPr>
          <p:cNvPr id="29" name="TextBox 28">
            <a:extLst>
              <a:ext uri="{FF2B5EF4-FFF2-40B4-BE49-F238E27FC236}">
                <a16:creationId xmlns:a16="http://schemas.microsoft.com/office/drawing/2014/main" id="{3C796067-283D-99F1-B02E-98B02DAA4FDB}"/>
              </a:ext>
            </a:extLst>
          </p:cNvPr>
          <p:cNvSpPr txBox="1"/>
          <p:nvPr/>
        </p:nvSpPr>
        <p:spPr>
          <a:xfrm>
            <a:off x="1883754" y="4481328"/>
            <a:ext cx="5014162" cy="923330"/>
          </a:xfrm>
          <a:prstGeom prst="rect">
            <a:avLst/>
          </a:prstGeom>
          <a:noFill/>
        </p:spPr>
        <p:txBody>
          <a:bodyPr wrap="square">
            <a:spAutoFit/>
          </a:bodyPr>
          <a:lstStyle/>
          <a:p>
            <a:pPr algn="r"/>
            <a:r>
              <a:rPr lang="en-GB" dirty="0">
                <a:latin typeface="Work Sans Medium" panose="00000600000000000000" pitchFamily="50" charset="0"/>
              </a:rPr>
              <a:t>To read any of the information in this booklet online – visit our SDP Website Page using the QR Code or link below.</a:t>
            </a:r>
          </a:p>
        </p:txBody>
      </p:sp>
      <p:sp>
        <p:nvSpPr>
          <p:cNvPr id="31" name="TextBox 30">
            <a:extLst>
              <a:ext uri="{FF2B5EF4-FFF2-40B4-BE49-F238E27FC236}">
                <a16:creationId xmlns:a16="http://schemas.microsoft.com/office/drawing/2014/main" id="{DDF3BC78-9C80-1DBD-B670-44935FB12625}"/>
              </a:ext>
            </a:extLst>
          </p:cNvPr>
          <p:cNvSpPr txBox="1"/>
          <p:nvPr/>
        </p:nvSpPr>
        <p:spPr>
          <a:xfrm>
            <a:off x="2986397" y="7707518"/>
            <a:ext cx="4054484" cy="338554"/>
          </a:xfrm>
          <a:prstGeom prst="rect">
            <a:avLst/>
          </a:prstGeom>
          <a:noFill/>
        </p:spPr>
        <p:txBody>
          <a:bodyPr wrap="square">
            <a:spAutoFit/>
          </a:bodyPr>
          <a:lstStyle/>
          <a:p>
            <a:r>
              <a:rPr lang="en-GB" sz="1600" dirty="0">
                <a:solidFill>
                  <a:srgbClr val="0084A9"/>
                </a:solidFill>
                <a:latin typeface="Work Sans Medium" panose="00000600000000000000" pitchFamily="50" charset="0"/>
                <a:hlinkClick r:id="rId5"/>
              </a:rPr>
              <a:t>https://studentsunion.law.ac.uk/</a:t>
            </a:r>
            <a:r>
              <a:rPr lang="en-GB" sz="1600" dirty="0">
                <a:solidFill>
                  <a:schemeClr val="accent1"/>
                </a:solidFill>
                <a:latin typeface="Work Sans Medium" panose="00000600000000000000" pitchFamily="50" charset="0"/>
                <a:hlinkClick r:id="rId5"/>
              </a:rPr>
              <a:t>sdp  </a:t>
            </a:r>
            <a:endParaRPr lang="en-GB" sz="1600" dirty="0">
              <a:solidFill>
                <a:schemeClr val="accent1"/>
              </a:solidFill>
              <a:latin typeface="Work Sans Medium" panose="00000600000000000000" pitchFamily="50" charset="0"/>
            </a:endParaRPr>
          </a:p>
        </p:txBody>
      </p:sp>
      <p:pic>
        <p:nvPicPr>
          <p:cNvPr id="1028" name="Picture 4" descr="Scan, untact, barcode, camera, scanner, smartphone icon - Download on ...">
            <a:extLst>
              <a:ext uri="{FF2B5EF4-FFF2-40B4-BE49-F238E27FC236}">
                <a16:creationId xmlns:a16="http://schemas.microsoft.com/office/drawing/2014/main" id="{5F502F7C-E621-27FE-DF7D-53BE23B0EFE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900000" flipH="1">
            <a:off x="3941894" y="6937759"/>
            <a:ext cx="685946" cy="685946"/>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a:extLst>
              <a:ext uri="{FF2B5EF4-FFF2-40B4-BE49-F238E27FC236}">
                <a16:creationId xmlns:a16="http://schemas.microsoft.com/office/drawing/2014/main" id="{C8AFEE74-2148-30D6-804D-07E862D030EB}"/>
              </a:ext>
            </a:extLst>
          </p:cNvPr>
          <p:cNvSpPr txBox="1"/>
          <p:nvPr/>
        </p:nvSpPr>
        <p:spPr>
          <a:xfrm>
            <a:off x="3202476" y="8090374"/>
            <a:ext cx="3622326" cy="430887"/>
          </a:xfrm>
          <a:prstGeom prst="rect">
            <a:avLst/>
          </a:prstGeom>
          <a:noFill/>
        </p:spPr>
        <p:txBody>
          <a:bodyPr wrap="square">
            <a:spAutoFit/>
          </a:bodyPr>
          <a:lstStyle/>
          <a:p>
            <a:pPr algn="ctr"/>
            <a:r>
              <a:rPr lang="en-GB" sz="1100" b="1" dirty="0">
                <a:latin typeface="Work Sans Medium" panose="00000600000000000000" pitchFamily="50" charset="0"/>
              </a:rPr>
              <a:t>If you have any issues signing up, please email</a:t>
            </a:r>
          </a:p>
          <a:p>
            <a:pPr algn="ctr"/>
            <a:r>
              <a:rPr lang="en-GB" sz="1100" dirty="0">
                <a:solidFill>
                  <a:schemeClr val="accent1"/>
                </a:solidFill>
                <a:latin typeface="Work Sans Medium" panose="00000600000000000000" pitchFamily="50" charset="0"/>
              </a:rPr>
              <a:t> </a:t>
            </a:r>
            <a:r>
              <a:rPr lang="en-GB" sz="1100" dirty="0">
                <a:solidFill>
                  <a:schemeClr val="accent1"/>
                </a:solidFill>
                <a:latin typeface="Work Sans Medium" panose="00000600000000000000" pitchFamily="50" charset="0"/>
                <a:hlinkClick r:id="rId7">
                  <a:extLst>
                    <a:ext uri="{A12FA001-AC4F-418D-AE19-62706E023703}">
                      <ahyp:hlinkClr xmlns:ahyp="http://schemas.microsoft.com/office/drawing/2018/hyperlinkcolor" val="tx"/>
                    </a:ext>
                  </a:extLst>
                </a:hlinkClick>
              </a:rPr>
              <a:t>studentsunion@law.ac.uk</a:t>
            </a:r>
            <a:r>
              <a:rPr lang="en-GB" sz="1100" dirty="0">
                <a:solidFill>
                  <a:schemeClr val="accent1"/>
                </a:solidFill>
                <a:latin typeface="Work Sans Medium" panose="00000600000000000000" pitchFamily="50" charset="0"/>
              </a:rPr>
              <a:t> </a:t>
            </a:r>
          </a:p>
        </p:txBody>
      </p:sp>
      <p:grpSp>
        <p:nvGrpSpPr>
          <p:cNvPr id="3" name="Group 2">
            <a:extLst>
              <a:ext uri="{FF2B5EF4-FFF2-40B4-BE49-F238E27FC236}">
                <a16:creationId xmlns:a16="http://schemas.microsoft.com/office/drawing/2014/main" id="{FD80BC5B-566B-B14D-06E1-DB9724491169}"/>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6A2D8943-D7A9-A6F7-CE69-FBC6BA55D88A}"/>
                </a:ext>
              </a:extLst>
            </p:cNvPr>
            <p:cNvGrpSpPr/>
            <p:nvPr/>
          </p:nvGrpSpPr>
          <p:grpSpPr>
            <a:xfrm>
              <a:off x="0" y="9333501"/>
              <a:ext cx="7559678" cy="110653"/>
              <a:chOff x="-3" y="6596663"/>
              <a:chExt cx="7559678" cy="110653"/>
            </a:xfrm>
          </p:grpSpPr>
          <p:sp>
            <p:nvSpPr>
              <p:cNvPr id="13" name="Rectangle 12">
                <a:extLst>
                  <a:ext uri="{FF2B5EF4-FFF2-40B4-BE49-F238E27FC236}">
                    <a16:creationId xmlns:a16="http://schemas.microsoft.com/office/drawing/2014/main" id="{AD7C1DA5-456C-2E8B-DE68-B2631986C61D}"/>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a:extLst>
                  <a:ext uri="{FF2B5EF4-FFF2-40B4-BE49-F238E27FC236}">
                    <a16:creationId xmlns:a16="http://schemas.microsoft.com/office/drawing/2014/main" id="{5576274D-DCEA-C598-30D0-F5C4AF361602}"/>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BE1E309B-21DB-05A3-66CE-86787BBBD517}"/>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11" name="Picture 10">
              <a:extLst>
                <a:ext uri="{FF2B5EF4-FFF2-40B4-BE49-F238E27FC236}">
                  <a16:creationId xmlns:a16="http://schemas.microsoft.com/office/drawing/2014/main" id="{C65B31C7-457E-C202-D837-A2AD07E5D1E2}"/>
                </a:ext>
              </a:extLst>
            </p:cNvPr>
            <p:cNvPicPr>
              <a:picLocks noChangeAspect="1"/>
            </p:cNvPicPr>
            <p:nvPr/>
          </p:nvPicPr>
          <p:blipFill>
            <a:blip r:embed="rId8"/>
            <a:srcRect l="13092" t="44741" r="41387" b="4053"/>
            <a:stretch>
              <a:fillRect/>
            </a:stretch>
          </p:blipFill>
          <p:spPr>
            <a:xfrm>
              <a:off x="1327164" y="9601286"/>
              <a:ext cx="1523840" cy="873425"/>
            </a:xfrm>
            <a:prstGeom prst="rect">
              <a:avLst/>
            </a:prstGeom>
          </p:spPr>
        </p:pic>
        <p:pic>
          <p:nvPicPr>
            <p:cNvPr id="12" name="Picture 11" descr="A black and white logo&#10;&#10;AI-generated content may be incorrect.">
              <a:extLst>
                <a:ext uri="{FF2B5EF4-FFF2-40B4-BE49-F238E27FC236}">
                  <a16:creationId xmlns:a16="http://schemas.microsoft.com/office/drawing/2014/main" id="{7AD4087B-31C6-5DBB-F436-F8C4A06565D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2275957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0F5876F0-CF5F-8623-B6BA-71E893D9A3C7}"/>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6" name="Freeform: Shape 25">
            <a:extLst>
              <a:ext uri="{FF2B5EF4-FFF2-40B4-BE49-F238E27FC236}">
                <a16:creationId xmlns:a16="http://schemas.microsoft.com/office/drawing/2014/main" id="{7FA20F86-B4F4-9527-A1F5-BCD4F79D6DA6}"/>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5" name="Freeform: Shape 24">
            <a:extLst>
              <a:ext uri="{FF2B5EF4-FFF2-40B4-BE49-F238E27FC236}">
                <a16:creationId xmlns:a16="http://schemas.microsoft.com/office/drawing/2014/main" id="{61D436FF-75F7-CE7E-04FB-ECD4BC6216AF}"/>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p>
        </p:txBody>
      </p:sp>
      <p:sp>
        <p:nvSpPr>
          <p:cNvPr id="2" name="TextBox 1">
            <a:extLst>
              <a:ext uri="{FF2B5EF4-FFF2-40B4-BE49-F238E27FC236}">
                <a16:creationId xmlns:a16="http://schemas.microsoft.com/office/drawing/2014/main" id="{978212A6-A153-A6BE-D28B-39CDC59E6C87}"/>
              </a:ext>
            </a:extLst>
          </p:cNvPr>
          <p:cNvSpPr txBox="1"/>
          <p:nvPr/>
        </p:nvSpPr>
        <p:spPr>
          <a:xfrm>
            <a:off x="3643219" y="235089"/>
            <a:ext cx="6027388" cy="1015663"/>
          </a:xfrm>
          <a:prstGeom prst="rect">
            <a:avLst/>
          </a:prstGeom>
          <a:noFill/>
        </p:spPr>
        <p:txBody>
          <a:bodyPr wrap="square" rtlCol="0">
            <a:spAutoFit/>
          </a:bodyPr>
          <a:lstStyle/>
          <a:p>
            <a:r>
              <a:rPr lang="en-GB" sz="6000" b="1" dirty="0">
                <a:solidFill>
                  <a:srgbClr val="FD583D"/>
                </a:solidFill>
                <a:latin typeface="Roboto Condensed Black" panose="02000000000000000000" pitchFamily="2" charset="0"/>
                <a:ea typeface="Roboto Condensed Black" panose="02000000000000000000" pitchFamily="2" charset="0"/>
              </a:rPr>
              <a:t>CONTENTS</a:t>
            </a:r>
          </a:p>
        </p:txBody>
      </p:sp>
      <p:graphicFrame>
        <p:nvGraphicFramePr>
          <p:cNvPr id="15" name="Table 14">
            <a:extLst>
              <a:ext uri="{FF2B5EF4-FFF2-40B4-BE49-F238E27FC236}">
                <a16:creationId xmlns:a16="http://schemas.microsoft.com/office/drawing/2014/main" id="{EDBB09A4-B50A-AC0C-63BF-D4CBFF66F485}"/>
              </a:ext>
            </a:extLst>
          </p:cNvPr>
          <p:cNvGraphicFramePr>
            <a:graphicFrameLocks noGrp="1"/>
          </p:cNvGraphicFramePr>
          <p:nvPr>
            <p:extLst>
              <p:ext uri="{D42A27DB-BD31-4B8C-83A1-F6EECF244321}">
                <p14:modId xmlns:p14="http://schemas.microsoft.com/office/powerpoint/2010/main" val="1205038703"/>
              </p:ext>
            </p:extLst>
          </p:nvPr>
        </p:nvGraphicFramePr>
        <p:xfrm>
          <a:off x="599728" y="1735058"/>
          <a:ext cx="3180109" cy="3798897"/>
        </p:xfrm>
        <a:graphic>
          <a:graphicData uri="http://schemas.openxmlformats.org/drawingml/2006/table">
            <a:tbl>
              <a:tblPr firstRow="1" bandRow="1">
                <a:tableStyleId>{5C22544A-7EE6-4342-B048-85BDC9FD1C3A}</a:tableStyleId>
              </a:tblPr>
              <a:tblGrid>
                <a:gridCol w="2609987">
                  <a:extLst>
                    <a:ext uri="{9D8B030D-6E8A-4147-A177-3AD203B41FA5}">
                      <a16:colId xmlns:a16="http://schemas.microsoft.com/office/drawing/2014/main" val="1541152784"/>
                    </a:ext>
                  </a:extLst>
                </a:gridCol>
                <a:gridCol w="570122">
                  <a:extLst>
                    <a:ext uri="{9D8B030D-6E8A-4147-A177-3AD203B41FA5}">
                      <a16:colId xmlns:a16="http://schemas.microsoft.com/office/drawing/2014/main" val="3343575764"/>
                    </a:ext>
                  </a:extLst>
                </a:gridCol>
              </a:tblGrid>
              <a:tr h="14130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cs typeface="+mn-cs"/>
                        </a:rPr>
                        <a:t>Title</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kumimoji="0" lang="en-GB" sz="1400" b="0"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cs typeface="+mn-cs"/>
                        </a:rPr>
                        <a:t>Page</a:t>
                      </a:r>
                      <a:endParaRPr lang="en-GB" sz="1400" b="0" dirty="0">
                        <a:latin typeface="Roboto Condensed" panose="02000000000000000000" pitchFamily="2" charset="0"/>
                        <a:ea typeface="Roboto Condensed" panose="020000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430287932"/>
                  </a:ext>
                </a:extLst>
              </a:tr>
              <a:tr h="141308">
                <a:tc>
                  <a:txBody>
                    <a:bodyPr/>
                    <a:lstStyle/>
                    <a:p>
                      <a:pPr marL="0" marR="0" lvl="0" indent="0" algn="l" defTabSz="755934"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Work Sans Medium" panose="00000600000000000000" pitchFamily="50" charset="0"/>
                          <a:ea typeface="+mn-ea"/>
                          <a:cs typeface="+mn-cs"/>
                        </a:rPr>
                        <a:t>Building Resilience</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0" dirty="0">
                          <a:latin typeface="Work Sans Medium" panose="00000600000000000000" pitchFamily="50" charset="0"/>
                          <a:hlinkClick r:id="rId2" action="ppaction://hlinksldjump"/>
                        </a:rPr>
                        <a:t>5</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42411158"/>
                  </a:ext>
                </a:extLst>
              </a:tr>
              <a:tr h="232742">
                <a:tc>
                  <a:txBody>
                    <a:bodyPr/>
                    <a:lstStyle/>
                    <a:p>
                      <a:pPr marL="0" marR="0" lvl="0" indent="0" algn="l" rtl="0" eaLnBrk="1" fontAlgn="auto" latinLnBrk="0" hangingPunct="1">
                        <a:lnSpc>
                          <a:spcPct val="100000"/>
                        </a:lnSpc>
                        <a:spcBef>
                          <a:spcPts val="0"/>
                        </a:spcBef>
                        <a:spcAft>
                          <a:spcPts val="0"/>
                        </a:spcAft>
                        <a:buClrTx/>
                        <a:buSzTx/>
                        <a:buFontTx/>
                        <a:buNone/>
                      </a:pPr>
                      <a:r>
                        <a:rPr lang="en-GB" sz="1100" b="0" i="0" u="none" strike="noStrike" kern="1200" cap="none" spc="0" normalizeH="0" baseline="0" noProof="0" dirty="0">
                          <a:ln>
                            <a:noFill/>
                          </a:ln>
                          <a:solidFill>
                            <a:prstClr val="black"/>
                          </a:solidFill>
                          <a:effectLst/>
                          <a:uLnTx/>
                          <a:uFillTx/>
                          <a:latin typeface="Work Sans Medium" panose="00000600000000000000" pitchFamily="50" charset="0"/>
                          <a:ea typeface="+mn-ea"/>
                          <a:cs typeface="+mn-cs"/>
                        </a:rPr>
                        <a:t>Becoming a Charity Trustee</a:t>
                      </a:r>
                      <a:endParaRPr kumimoji="0" lang="en-GB" sz="1100" b="0" i="0" u="none" strike="noStrike" kern="1200" cap="none" spc="0" normalizeH="0" baseline="0" noProof="0" dirty="0">
                        <a:ln>
                          <a:noFill/>
                        </a:ln>
                        <a:solidFill>
                          <a:prstClr val="black"/>
                        </a:solidFill>
                        <a:effectLst/>
                        <a:uLnTx/>
                        <a:uFillTx/>
                        <a:latin typeface="Work Sans Medium" panose="00000600000000000000" pitchFamily="50" charset="0"/>
                        <a:ea typeface="+mn-ea"/>
                        <a:cs typeface="+mn-c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b="0" dirty="0">
                          <a:latin typeface="Work Sans Medium" panose="00000600000000000000" pitchFamily="50" charset="0"/>
                          <a:hlinkClick r:id="rId3" action="ppaction://hlinksldjump"/>
                        </a:rPr>
                        <a:t>6</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173065160"/>
                  </a:ext>
                </a:extLst>
              </a:tr>
              <a:tr h="232742">
                <a:tc>
                  <a:txBody>
                    <a:bodyPr/>
                    <a:lstStyle/>
                    <a:p>
                      <a:pPr algn="l"/>
                      <a:r>
                        <a:rPr lang="en-GB" sz="1100" b="0" dirty="0">
                          <a:latin typeface="Work Sans Medium" panose="00000600000000000000" pitchFamily="50" charset="0"/>
                        </a:rPr>
                        <a:t>Being a Litigation Lawyer: Things I Wish Someone Had Told Me</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b="0" dirty="0">
                          <a:latin typeface="Work Sans Medium" panose="00000600000000000000" pitchFamily="50" charset="0"/>
                          <a:hlinkClick r:id="rId4" action="ppaction://hlinksldjump"/>
                        </a:rPr>
                        <a:t>7</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28916834"/>
                  </a:ext>
                </a:extLst>
              </a:tr>
              <a:tr h="141308">
                <a:tc>
                  <a:txBody>
                    <a:bodyPr/>
                    <a:lstStyle/>
                    <a:p>
                      <a:pPr algn="l"/>
                      <a:r>
                        <a:rPr lang="en-GB" sz="1100" b="0" dirty="0">
                          <a:latin typeface="Work Sans Medium" panose="00000600000000000000" pitchFamily="50" charset="0"/>
                        </a:rPr>
                        <a:t>Navigating Legal Texts: Skim Reading and Scanning Strategies</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b="0" dirty="0">
                          <a:latin typeface="Work Sans Medium" panose="00000600000000000000" pitchFamily="50" charset="0"/>
                          <a:hlinkClick r:id="rId5" action="ppaction://hlinksldjump"/>
                        </a:rPr>
                        <a:t>8</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66814278"/>
                  </a:ext>
                </a:extLst>
              </a:tr>
              <a:tr h="141308">
                <a:tc>
                  <a:txBody>
                    <a:bodyPr/>
                    <a:lstStyle/>
                    <a:p>
                      <a:pPr algn="l"/>
                      <a:r>
                        <a:rPr lang="en-GB" sz="1100" b="0" dirty="0">
                          <a:latin typeface="Work Sans Medium" panose="00000600000000000000" pitchFamily="50" charset="0"/>
                        </a:rPr>
                        <a:t>What’s it like working as a Criminal Lawyer?</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0" dirty="0">
                          <a:latin typeface="Work Sans Medium" panose="00000600000000000000" pitchFamily="50" charset="0"/>
                          <a:hlinkClick r:id="rId6" action="ppaction://hlinksldjump"/>
                        </a:rPr>
                        <a:t>9</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42551168"/>
                  </a:ext>
                </a:extLst>
              </a:tr>
              <a:tr h="141308">
                <a:tc>
                  <a:txBody>
                    <a:bodyPr/>
                    <a:lstStyle/>
                    <a:p>
                      <a:pPr algn="l"/>
                      <a:r>
                        <a:rPr lang="en-GB" sz="1100" b="0" dirty="0">
                          <a:latin typeface="Work Sans Medium" panose="00000600000000000000" pitchFamily="50" charset="0"/>
                        </a:rPr>
                        <a:t>Access to Justice</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0" dirty="0">
                          <a:latin typeface="Work Sans Medium" panose="00000600000000000000" pitchFamily="50" charset="0"/>
                          <a:hlinkClick r:id="rId7" action="ppaction://hlinksldjump"/>
                        </a:rPr>
                        <a:t>10</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581883564"/>
                  </a:ext>
                </a:extLst>
              </a:tr>
              <a:tr h="324177">
                <a:tc>
                  <a:txBody>
                    <a:bodyPr/>
                    <a:lstStyle/>
                    <a:p>
                      <a:pPr lvl="0" algn="l">
                        <a:buNone/>
                      </a:pPr>
                      <a:r>
                        <a:rPr lang="en-GB" sz="1100" b="0" i="0" u="none" strike="noStrike" noProof="0" dirty="0">
                          <a:solidFill>
                            <a:srgbClr val="000000"/>
                          </a:solidFill>
                          <a:latin typeface="Work Sans Medium" panose="00000600000000000000" pitchFamily="50" charset="0"/>
                        </a:rPr>
                        <a:t>Housing Options</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0" dirty="0">
                          <a:latin typeface="Work Sans Medium" panose="00000600000000000000" pitchFamily="50" charset="0"/>
                          <a:hlinkClick r:id="rId8" action="ppaction://hlinksldjump"/>
                        </a:rPr>
                        <a:t>11</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746389433"/>
                  </a:ext>
                </a:extLst>
              </a:tr>
              <a:tr h="141308">
                <a:tc>
                  <a:txBody>
                    <a:bodyPr/>
                    <a:lstStyle/>
                    <a:p>
                      <a:pPr algn="l"/>
                      <a:r>
                        <a:rPr lang="en-GB" sz="1100" b="0" dirty="0">
                          <a:latin typeface="Work Sans Medium" panose="00000600000000000000" pitchFamily="50" charset="0"/>
                        </a:rPr>
                        <a:t>Tenancy Deposits and Your Legal Rights</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b="0" dirty="0">
                          <a:latin typeface="Work Sans Medium" panose="00000600000000000000" pitchFamily="50" charset="0"/>
                          <a:hlinkClick r:id="rId9" action="ppaction://hlinksldjump"/>
                        </a:rPr>
                        <a:t>12</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927982915"/>
                  </a:ext>
                </a:extLst>
              </a:tr>
              <a:tr h="141308">
                <a:tc>
                  <a:txBody>
                    <a:bodyPr/>
                    <a:lstStyle/>
                    <a:p>
                      <a:pPr algn="l"/>
                      <a:r>
                        <a:rPr lang="en-GB" sz="1100" b="0" dirty="0">
                          <a:latin typeface="Work Sans Medium" panose="00000600000000000000" pitchFamily="50" charset="0"/>
                        </a:rPr>
                        <a:t>Leadership and Management</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b="0" dirty="0">
                          <a:latin typeface="Work Sans Medium" panose="00000600000000000000" pitchFamily="50" charset="0"/>
                          <a:hlinkClick r:id="rId10" action="ppaction://hlinksldjump"/>
                        </a:rPr>
                        <a:t>13</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548421497"/>
                  </a:ext>
                </a:extLst>
              </a:tr>
              <a:tr h="232742">
                <a:tc>
                  <a:txBody>
                    <a:bodyPr/>
                    <a:lstStyle/>
                    <a:p>
                      <a:pPr lvl="0" algn="l">
                        <a:buNone/>
                      </a:pPr>
                      <a:r>
                        <a:rPr lang="en-GB" sz="1100" b="0" dirty="0">
                          <a:latin typeface="Work Sans Medium" panose="00000600000000000000" pitchFamily="50" charset="0"/>
                        </a:rPr>
                        <a:t>What Can I Do With a Law Degree? Legal Practice and Beyond</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marR="0" lvl="0" indent="0" algn="ctr" defTabSz="755934" rtl="0" eaLnBrk="1" fontAlgn="auto" latinLnBrk="0" hangingPunct="1">
                        <a:lnSpc>
                          <a:spcPct val="100000"/>
                        </a:lnSpc>
                        <a:spcBef>
                          <a:spcPts val="0"/>
                        </a:spcBef>
                        <a:spcAft>
                          <a:spcPts val="0"/>
                        </a:spcAft>
                        <a:buClrTx/>
                        <a:buSzTx/>
                        <a:buFontTx/>
                        <a:buNone/>
                        <a:tabLst/>
                        <a:defRPr/>
                      </a:pPr>
                      <a:r>
                        <a:rPr lang="en-GB" sz="1100" b="0" dirty="0">
                          <a:latin typeface="Work Sans Medium" panose="00000600000000000000" pitchFamily="50" charset="0"/>
                          <a:hlinkClick r:id="rId11" action="ppaction://hlinksldjump"/>
                        </a:rPr>
                        <a:t>14</a:t>
                      </a:r>
                      <a:endParaRPr lang="en-GB" sz="1100" b="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noFill/>
                      <a:prstDash val="solid"/>
                      <a:round/>
                      <a:headEnd type="none" w="med" len="med"/>
                      <a:tailEnd type="none" w="med" len="med"/>
                    </a:lnB>
                    <a:noFill/>
                  </a:tcPr>
                </a:tc>
                <a:extLst>
                  <a:ext uri="{0D108BD9-81ED-4DB2-BD59-A6C34878D82A}">
                    <a16:rowId xmlns:a16="http://schemas.microsoft.com/office/drawing/2014/main" val="3234852489"/>
                  </a:ext>
                </a:extLst>
              </a:tr>
            </a:tbl>
          </a:graphicData>
        </a:graphic>
      </p:graphicFrame>
      <p:graphicFrame>
        <p:nvGraphicFramePr>
          <p:cNvPr id="16" name="Table 15">
            <a:extLst>
              <a:ext uri="{FF2B5EF4-FFF2-40B4-BE49-F238E27FC236}">
                <a16:creationId xmlns:a16="http://schemas.microsoft.com/office/drawing/2014/main" id="{5E44C026-A667-632E-3300-56AFA27C0DD1}"/>
              </a:ext>
            </a:extLst>
          </p:cNvPr>
          <p:cNvGraphicFramePr>
            <a:graphicFrameLocks noGrp="1"/>
          </p:cNvGraphicFramePr>
          <p:nvPr>
            <p:extLst>
              <p:ext uri="{D42A27DB-BD31-4B8C-83A1-F6EECF244321}">
                <p14:modId xmlns:p14="http://schemas.microsoft.com/office/powerpoint/2010/main" val="2450034706"/>
              </p:ext>
            </p:extLst>
          </p:nvPr>
        </p:nvGraphicFramePr>
        <p:xfrm>
          <a:off x="4087501" y="1735058"/>
          <a:ext cx="3178350" cy="8130355"/>
        </p:xfrm>
        <a:graphic>
          <a:graphicData uri="http://schemas.openxmlformats.org/drawingml/2006/table">
            <a:tbl>
              <a:tblPr firstRow="1" bandRow="1">
                <a:tableStyleId>{5C22544A-7EE6-4342-B048-85BDC9FD1C3A}</a:tableStyleId>
              </a:tblPr>
              <a:tblGrid>
                <a:gridCol w="2608227">
                  <a:extLst>
                    <a:ext uri="{9D8B030D-6E8A-4147-A177-3AD203B41FA5}">
                      <a16:colId xmlns:a16="http://schemas.microsoft.com/office/drawing/2014/main" val="1541152784"/>
                    </a:ext>
                  </a:extLst>
                </a:gridCol>
                <a:gridCol w="570123">
                  <a:extLst>
                    <a:ext uri="{9D8B030D-6E8A-4147-A177-3AD203B41FA5}">
                      <a16:colId xmlns:a16="http://schemas.microsoft.com/office/drawing/2014/main" val="3343575764"/>
                    </a:ext>
                  </a:extLst>
                </a:gridCol>
              </a:tblGrid>
              <a:tr h="13610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cs typeface="+mn-cs"/>
                        </a:rPr>
                        <a:t>Title</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cs typeface="+mn-cs"/>
                        </a:rPr>
                        <a:t>Page</a:t>
                      </a:r>
                      <a:endParaRPr lang="en-GB" sz="1400" b="1" dirty="0">
                        <a:latin typeface="Roboto Condensed" panose="02000000000000000000" pitchFamily="2" charset="0"/>
                        <a:ea typeface="Roboto Condensed" panose="02000000000000000000" pitchFamily="2"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430287932"/>
                  </a:ext>
                </a:extLst>
              </a:tr>
              <a:tr h="224169">
                <a:tc>
                  <a:txBody>
                    <a:bodyPr/>
                    <a:lstStyle/>
                    <a:p>
                      <a:pPr algn="l"/>
                      <a:r>
                        <a:rPr lang="en-GB" sz="1100" dirty="0">
                          <a:latin typeface="Work Sans Medium" panose="00000600000000000000" pitchFamily="50" charset="0"/>
                        </a:rPr>
                        <a:t>Positive Mindset Skills to Improve Performance in Exams!</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12" action="ppaction://hlinksldjump"/>
                        </a:rPr>
                        <a:t>15</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66814278"/>
                  </a:ext>
                </a:extLst>
              </a:tr>
              <a:tr h="136103">
                <a:tc>
                  <a:txBody>
                    <a:bodyPr/>
                    <a:lstStyle/>
                    <a:p>
                      <a:pPr algn="l"/>
                      <a:r>
                        <a:rPr lang="en-GB" sz="1100" dirty="0">
                          <a:latin typeface="Work Sans Medium" panose="00000600000000000000" pitchFamily="50" charset="0"/>
                        </a:rPr>
                        <a:t>An Introduction to British Sign Language – Five Week Course</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13" action="ppaction://hlinksldjump"/>
                        </a:rPr>
                        <a:t>16</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581883564"/>
                  </a:ext>
                </a:extLst>
              </a:tr>
              <a:tr h="313467">
                <a:tc>
                  <a:txBody>
                    <a:bodyPr/>
                    <a:lstStyle/>
                    <a:p>
                      <a:pPr lvl="0" algn="l">
                        <a:buNone/>
                      </a:pPr>
                      <a:r>
                        <a:rPr lang="en-GB" sz="1100" dirty="0">
                          <a:latin typeface="Work Sans Medium" panose="00000600000000000000" pitchFamily="50" charset="0"/>
                        </a:rPr>
                        <a:t>British Sign Language – Christmas Sign-Along</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14" action="ppaction://hlinksldjump"/>
                        </a:rPr>
                        <a:t>17</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746389433"/>
                  </a:ext>
                </a:extLst>
              </a:tr>
              <a:tr h="136103">
                <a:tc>
                  <a:txBody>
                    <a:bodyPr/>
                    <a:lstStyle/>
                    <a:p>
                      <a:pPr algn="l"/>
                      <a:r>
                        <a:rPr lang="en-GB" sz="1100" dirty="0">
                          <a:latin typeface="Work Sans Medium" panose="00000600000000000000" pitchFamily="50" charset="0"/>
                        </a:rPr>
                        <a:t>Minute Taking for Professional Meetings</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15" action="ppaction://hlinksldjump"/>
                        </a:rPr>
                        <a:t>18</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927982915"/>
                  </a:ext>
                </a:extLst>
              </a:tr>
              <a:tr h="312235">
                <a:tc>
                  <a:txBody>
                    <a:bodyPr/>
                    <a:lstStyle/>
                    <a:p>
                      <a:pPr algn="l"/>
                      <a:r>
                        <a:rPr lang="en-GB" sz="1100" dirty="0">
                          <a:latin typeface="Work Sans Medium" panose="00000600000000000000" pitchFamily="50" charset="0"/>
                        </a:rPr>
                        <a:t>UK Politics and Civic Engagement</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16" action="ppaction://hlinksldjump"/>
                        </a:rPr>
                        <a:t>19</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548421497"/>
                  </a:ext>
                </a:extLst>
              </a:tr>
              <a:tr h="136103">
                <a:tc>
                  <a:txBody>
                    <a:bodyPr/>
                    <a:lstStyle/>
                    <a:p>
                      <a:pPr algn="l"/>
                      <a:r>
                        <a:rPr lang="en-GB" sz="1100" dirty="0">
                          <a:latin typeface="Work Sans Medium" panose="00000600000000000000" pitchFamily="50" charset="0"/>
                        </a:rPr>
                        <a:t>What’s It Like To Work As A Real Estate Lawyer?</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17" action="ppaction://hlinksldjump"/>
                        </a:rPr>
                        <a:t>20</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234852489"/>
                  </a:ext>
                </a:extLst>
              </a:tr>
              <a:tr h="136103">
                <a:tc>
                  <a:txBody>
                    <a:bodyPr/>
                    <a:lstStyle/>
                    <a:p>
                      <a:pPr algn="l"/>
                      <a:r>
                        <a:rPr lang="en-GB" sz="1100" dirty="0">
                          <a:latin typeface="Work Sans Medium" panose="00000600000000000000" pitchFamily="50" charset="0"/>
                        </a:rPr>
                        <a:t>Support Sessions for Women</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18" action="ppaction://hlinksldjump"/>
                        </a:rPr>
                        <a:t>21</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297999630"/>
                  </a:ext>
                </a:extLst>
              </a:tr>
              <a:tr h="224169">
                <a:tc>
                  <a:txBody>
                    <a:bodyPr/>
                    <a:lstStyle/>
                    <a:p>
                      <a:pPr algn="l"/>
                      <a:r>
                        <a:rPr lang="en-GB" sz="1100" dirty="0">
                          <a:latin typeface="Work Sans Medium" panose="00000600000000000000" pitchFamily="50" charset="0"/>
                        </a:rPr>
                        <a:t>Advanced Goal Management – Be Your Best Coach!</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19" action="ppaction://hlinksldjump"/>
                        </a:rPr>
                        <a:t>22</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632589508"/>
                  </a:ext>
                </a:extLst>
              </a:tr>
              <a:tr h="136103">
                <a:tc>
                  <a:txBody>
                    <a:bodyPr/>
                    <a:lstStyle/>
                    <a:p>
                      <a:pPr algn="l"/>
                      <a:r>
                        <a:rPr lang="en-GB" sz="1100" dirty="0">
                          <a:latin typeface="Work Sans Medium" panose="00000600000000000000" pitchFamily="50" charset="0"/>
                        </a:rPr>
                        <a:t>Finding Success Foundations, Start Off Strong!</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20" action="ppaction://hlinksldjump"/>
                        </a:rPr>
                        <a:t>23</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901745524"/>
                  </a:ext>
                </a:extLst>
              </a:tr>
              <a:tr h="224169">
                <a:tc>
                  <a:txBody>
                    <a:bodyPr/>
                    <a:lstStyle/>
                    <a:p>
                      <a:pPr algn="l"/>
                      <a:r>
                        <a:rPr lang="en-GB" sz="1100" dirty="0">
                          <a:latin typeface="Work Sans Medium" panose="00000600000000000000" pitchFamily="50" charset="0"/>
                        </a:rPr>
                        <a:t>Legal Eagles – Court Confident Training</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21" action="ppaction://hlinksldjump"/>
                        </a:rPr>
                        <a:t>24</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69428312"/>
                  </a:ext>
                </a:extLst>
              </a:tr>
              <a:tr h="136103">
                <a:tc>
                  <a:txBody>
                    <a:bodyPr/>
                    <a:lstStyle/>
                    <a:p>
                      <a:pPr algn="l"/>
                      <a:r>
                        <a:rPr lang="en-GB" sz="1100" dirty="0">
                          <a:latin typeface="Work Sans Medium" panose="00000600000000000000" pitchFamily="50" charset="0"/>
                        </a:rPr>
                        <a:t>The Ladder Room</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22" action="ppaction://hlinksldjump"/>
                        </a:rPr>
                        <a:t>25</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173691950"/>
                  </a:ext>
                </a:extLst>
              </a:tr>
              <a:tr h="136103">
                <a:tc>
                  <a:txBody>
                    <a:bodyPr/>
                    <a:lstStyle/>
                    <a:p>
                      <a:pPr algn="l"/>
                      <a:r>
                        <a:rPr lang="en-GB" sz="1100" dirty="0">
                          <a:latin typeface="Work Sans Medium" panose="00000600000000000000" pitchFamily="50" charset="0"/>
                        </a:rPr>
                        <a:t>The Employability Service</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23" action="ppaction://hlinksldjump"/>
                        </a:rPr>
                        <a:t>26</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836842782"/>
                  </a:ext>
                </a:extLst>
              </a:tr>
              <a:tr h="136103">
                <a:tc>
                  <a:txBody>
                    <a:bodyPr/>
                    <a:lstStyle/>
                    <a:p>
                      <a:pPr algn="l"/>
                      <a:r>
                        <a:rPr lang="en-GB" sz="1100" dirty="0">
                          <a:latin typeface="Work Sans Medium" panose="00000600000000000000" pitchFamily="50" charset="0"/>
                        </a:rPr>
                        <a:t>Commercial Law Applications Masterclass</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24" action="ppaction://hlinksldjump"/>
                        </a:rPr>
                        <a:t>27</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513980053"/>
                  </a:ext>
                </a:extLst>
              </a:tr>
              <a:tr h="224169">
                <a:tc>
                  <a:txBody>
                    <a:bodyPr/>
                    <a:lstStyle/>
                    <a:p>
                      <a:pPr algn="l"/>
                      <a:r>
                        <a:rPr lang="en-GB" sz="1100" dirty="0">
                          <a:latin typeface="Work Sans Medium" panose="00000600000000000000" pitchFamily="50" charset="0"/>
                        </a:rPr>
                        <a:t>Negotiation Skills Course</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25" action="ppaction://hlinksldjump"/>
                        </a:rPr>
                        <a:t>28</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2542339856"/>
                  </a:ext>
                </a:extLst>
              </a:tr>
              <a:tr h="224169">
                <a:tc>
                  <a:txBody>
                    <a:bodyPr/>
                    <a:lstStyle/>
                    <a:p>
                      <a:pPr algn="l"/>
                      <a:r>
                        <a:rPr lang="en-GB" sz="1100" dirty="0">
                          <a:latin typeface="Work Sans Medium" panose="00000600000000000000" pitchFamily="50" charset="0"/>
                        </a:rPr>
                        <a:t>How To Burn Brighter Than Your Imposter Syndrome – Reclaim Your Confidence as a Junior Lawyer</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26" action="ppaction://hlinksldjump"/>
                        </a:rPr>
                        <a:t>29</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915910149"/>
                  </a:ext>
                </a:extLst>
              </a:tr>
              <a:tr h="312235">
                <a:tc>
                  <a:txBody>
                    <a:bodyPr/>
                    <a:lstStyle/>
                    <a:p>
                      <a:pPr algn="l"/>
                      <a:r>
                        <a:rPr lang="en-GB" sz="1100" dirty="0">
                          <a:latin typeface="Work Sans Medium" panose="00000600000000000000" pitchFamily="50" charset="0"/>
                        </a:rPr>
                        <a:t>Navigating Change with a Growth Mindset: </a:t>
                      </a:r>
                    </a:p>
                    <a:p>
                      <a:pPr algn="l"/>
                      <a:r>
                        <a:rPr lang="en-GB" sz="1100" dirty="0">
                          <a:latin typeface="Work Sans Medium" panose="00000600000000000000" pitchFamily="50" charset="0"/>
                        </a:rPr>
                        <a:t>Essential Skills for Legal Careers</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tc>
                  <a:txBody>
                    <a:bodyPr/>
                    <a:lstStyle/>
                    <a:p>
                      <a:pPr algn="ctr"/>
                      <a:r>
                        <a:rPr lang="en-GB" sz="1100" dirty="0">
                          <a:latin typeface="Work Sans Medium" panose="00000600000000000000" pitchFamily="50" charset="0"/>
                          <a:hlinkClick r:id="rId27" action="ppaction://hlinksldjump"/>
                        </a:rPr>
                        <a:t>30</a:t>
                      </a:r>
                      <a:endParaRPr lang="en-GB" sz="1100" dirty="0">
                        <a:latin typeface="Work Sans Medium" panose="00000600000000000000" pitchFamily="50" charset="0"/>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31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1565225787"/>
                  </a:ext>
                </a:extLst>
              </a:tr>
              <a:tr h="224169">
                <a:tc>
                  <a:txBody>
                    <a:bodyPr/>
                    <a:lstStyle/>
                    <a:p>
                      <a:pPr lvl="0" algn="l">
                        <a:buNone/>
                      </a:pPr>
                      <a:r>
                        <a:rPr lang="en-GB" sz="1100" dirty="0">
                          <a:latin typeface="Work Sans Medium" panose="00000600000000000000" pitchFamily="50" charset="0"/>
                        </a:rPr>
                        <a:t>Achieve Your Best: Degree Success Workshop</a:t>
                      </a:r>
                    </a:p>
                  </a:txBody>
                  <a:tcPr>
                    <a:lnL w="0">
                      <a:noFill/>
                    </a:lnL>
                    <a:lnR w="0">
                      <a:noFill/>
                    </a:lnR>
                    <a:lnT w="3175" cap="flat" cmpd="sng" algn="ctr">
                      <a:solidFill>
                        <a:schemeClr val="accent1"/>
                      </a:solidFill>
                      <a:prstDash val="solid"/>
                      <a:round/>
                      <a:headEnd type="none" w="med" len="med"/>
                      <a:tailEnd type="none" w="med" len="med"/>
                    </a:lnT>
                    <a:lnB w="3174">
                      <a:solidFill>
                        <a:schemeClr val="accent1"/>
                      </a:solidFill>
                    </a:lnB>
                    <a:noFill/>
                  </a:tcPr>
                </a:tc>
                <a:tc>
                  <a:txBody>
                    <a:bodyPr/>
                    <a:lstStyle/>
                    <a:p>
                      <a:pPr algn="ctr"/>
                      <a:r>
                        <a:rPr lang="en-GB" sz="1100" dirty="0">
                          <a:latin typeface="Work Sans Medium" panose="00000600000000000000" pitchFamily="50" charset="0"/>
                          <a:hlinkClick r:id="rId28" action="ppaction://hlinksldjump"/>
                        </a:rPr>
                        <a:t>31</a:t>
                      </a:r>
                      <a:endParaRPr lang="en-GB" sz="1100" dirty="0">
                        <a:latin typeface="Work Sans Medium" panose="00000600000000000000" pitchFamily="50" charset="0"/>
                      </a:endParaRPr>
                    </a:p>
                  </a:txBody>
                  <a:tcPr>
                    <a:lnL w="0">
                      <a:noFill/>
                    </a:lnL>
                    <a:lnR w="0">
                      <a:noFill/>
                    </a:lnR>
                    <a:lnT w="3175" cap="flat" cmpd="sng" algn="ctr">
                      <a:solidFill>
                        <a:schemeClr val="accent1"/>
                      </a:solidFill>
                      <a:prstDash val="solid"/>
                      <a:round/>
                      <a:headEnd type="none" w="med" len="med"/>
                      <a:tailEnd type="none" w="med" len="med"/>
                    </a:lnT>
                    <a:lnB w="3174">
                      <a:solidFill>
                        <a:schemeClr val="accent1"/>
                      </a:solidFill>
                    </a:lnB>
                    <a:noFill/>
                  </a:tcPr>
                </a:tc>
                <a:extLst>
                  <a:ext uri="{0D108BD9-81ED-4DB2-BD59-A6C34878D82A}">
                    <a16:rowId xmlns:a16="http://schemas.microsoft.com/office/drawing/2014/main" val="2458990950"/>
                  </a:ext>
                </a:extLst>
              </a:tr>
              <a:tr h="312235">
                <a:tc>
                  <a:txBody>
                    <a:bodyPr/>
                    <a:lstStyle/>
                    <a:p>
                      <a:pPr lvl="0" algn="l">
                        <a:buNone/>
                      </a:pPr>
                      <a:r>
                        <a:rPr lang="en-GB" sz="1100" dirty="0">
                          <a:latin typeface="Work Sans Medium" panose="00000600000000000000" pitchFamily="50" charset="0"/>
                        </a:rPr>
                        <a:t>Train to be an Accredited Civil &amp; Commercial Mediator</a:t>
                      </a:r>
                    </a:p>
                  </a:txBody>
                  <a:tcPr>
                    <a:lnL w="0">
                      <a:noFill/>
                    </a:lnL>
                    <a:lnR w="0">
                      <a:noFill/>
                    </a:lnR>
                    <a:lnT w="3174">
                      <a:solidFill>
                        <a:schemeClr val="accent1"/>
                      </a:solidFill>
                    </a:lnT>
                    <a:lnB w="3174">
                      <a:solidFill>
                        <a:schemeClr val="accent1"/>
                      </a:solidFill>
                    </a:lnB>
                    <a:noFill/>
                  </a:tcPr>
                </a:tc>
                <a:tc>
                  <a:txBody>
                    <a:bodyPr/>
                    <a:lstStyle/>
                    <a:p>
                      <a:pPr lvl="0" algn="ctr">
                        <a:buNone/>
                      </a:pPr>
                      <a:r>
                        <a:rPr lang="en-GB" sz="1100" dirty="0">
                          <a:latin typeface="Work Sans Medium" panose="00000600000000000000" pitchFamily="50" charset="0"/>
                          <a:hlinkClick r:id="rId29" action="ppaction://hlinksldjump"/>
                        </a:rPr>
                        <a:t>32</a:t>
                      </a:r>
                      <a:endParaRPr lang="en-GB" sz="1100" dirty="0">
                        <a:latin typeface="Work Sans Medium" panose="00000600000000000000" pitchFamily="50" charset="0"/>
                      </a:endParaRPr>
                    </a:p>
                  </a:txBody>
                  <a:tcPr>
                    <a:lnL w="0">
                      <a:noFill/>
                    </a:lnL>
                    <a:lnR w="0">
                      <a:noFill/>
                    </a:lnR>
                    <a:lnT w="3174" cap="flat" cmpd="sng" algn="ctr">
                      <a:solidFill>
                        <a:schemeClr val="accent1"/>
                      </a:solidFill>
                      <a:prstDash val="solid"/>
                      <a:round/>
                      <a:headEnd type="none" w="med" len="med"/>
                      <a:tailEnd type="none" w="med" len="med"/>
                    </a:lnT>
                    <a:lnB w="3174">
                      <a:solidFill>
                        <a:schemeClr val="accent1"/>
                      </a:solidFill>
                    </a:lnB>
                    <a:noFill/>
                  </a:tcPr>
                </a:tc>
                <a:extLst>
                  <a:ext uri="{0D108BD9-81ED-4DB2-BD59-A6C34878D82A}">
                    <a16:rowId xmlns:a16="http://schemas.microsoft.com/office/drawing/2014/main" val="2745191588"/>
                  </a:ext>
                </a:extLst>
              </a:tr>
              <a:tr h="136103">
                <a:tc>
                  <a:txBody>
                    <a:bodyPr/>
                    <a:lstStyle/>
                    <a:p>
                      <a:pPr lvl="0" algn="l">
                        <a:buNone/>
                      </a:pPr>
                      <a:r>
                        <a:rPr lang="en-GB" sz="1100" dirty="0">
                          <a:latin typeface="Work Sans Medium" panose="00000600000000000000" pitchFamily="50" charset="0"/>
                        </a:rPr>
                        <a:t>Mental Health Training Opportunities</a:t>
                      </a:r>
                    </a:p>
                  </a:txBody>
                  <a:tcPr>
                    <a:lnL w="0">
                      <a:noFill/>
                    </a:lnL>
                    <a:lnR w="0">
                      <a:noFill/>
                    </a:lnR>
                    <a:lnT w="3174">
                      <a:solidFill>
                        <a:schemeClr val="accent1"/>
                      </a:solidFill>
                    </a:lnT>
                    <a:lnB w="3174" cap="flat" cmpd="sng" algn="ctr">
                      <a:solidFill>
                        <a:schemeClr val="accent1"/>
                      </a:solidFill>
                      <a:prstDash val="solid"/>
                      <a:round/>
                      <a:headEnd type="none" w="med" len="med"/>
                      <a:tailEnd type="none" w="med" len="med"/>
                    </a:lnB>
                    <a:noFill/>
                  </a:tcPr>
                </a:tc>
                <a:tc>
                  <a:txBody>
                    <a:bodyPr/>
                    <a:lstStyle/>
                    <a:p>
                      <a:pPr lvl="0" algn="ctr">
                        <a:buNone/>
                      </a:pPr>
                      <a:r>
                        <a:rPr lang="en-GB" sz="1100" dirty="0">
                          <a:latin typeface="Work Sans Medium" panose="00000600000000000000" pitchFamily="50" charset="0"/>
                          <a:hlinkClick r:id="" action="ppaction://noaction"/>
                        </a:rPr>
                        <a:t>36</a:t>
                      </a:r>
                      <a:endParaRPr lang="en-GB" sz="1100" dirty="0">
                        <a:latin typeface="Work Sans Medium" panose="00000600000000000000" pitchFamily="50" charset="0"/>
                      </a:endParaRPr>
                    </a:p>
                  </a:txBody>
                  <a:tcPr>
                    <a:lnL w="0">
                      <a:noFill/>
                    </a:lnL>
                    <a:lnR w="0">
                      <a:noFill/>
                    </a:lnR>
                    <a:lnT w="3174">
                      <a:solidFill>
                        <a:schemeClr val="accent1"/>
                      </a:solidFill>
                    </a:lnT>
                    <a:lnB w="3174"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3208836683"/>
                  </a:ext>
                </a:extLst>
              </a:tr>
            </a:tbl>
          </a:graphicData>
        </a:graphic>
      </p:graphicFrame>
      <p:pic>
        <p:nvPicPr>
          <p:cNvPr id="17" name="Picture 2" descr="Click icon - Download on Iconfinder on Iconfinder">
            <a:extLst>
              <a:ext uri="{FF2B5EF4-FFF2-40B4-BE49-F238E27FC236}">
                <a16:creationId xmlns:a16="http://schemas.microsoft.com/office/drawing/2014/main" id="{525A24A9-763F-FEC5-2157-50B500BDE36E}"/>
              </a:ext>
            </a:extLst>
          </p:cNvPr>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rot="19800000" flipH="1">
            <a:off x="3122517" y="5486526"/>
            <a:ext cx="627419" cy="627419"/>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a:extLst>
              <a:ext uri="{FF2B5EF4-FFF2-40B4-BE49-F238E27FC236}">
                <a16:creationId xmlns:a16="http://schemas.microsoft.com/office/drawing/2014/main" id="{CB03FE31-A18D-AF67-7A08-5DD147C45941}"/>
              </a:ext>
            </a:extLst>
          </p:cNvPr>
          <p:cNvGrpSpPr/>
          <p:nvPr/>
        </p:nvGrpSpPr>
        <p:grpSpPr>
          <a:xfrm>
            <a:off x="-4" y="1375303"/>
            <a:ext cx="7559678" cy="110653"/>
            <a:chOff x="-3" y="6596663"/>
            <a:chExt cx="7559678" cy="110653"/>
          </a:xfrm>
        </p:grpSpPr>
        <p:sp>
          <p:nvSpPr>
            <p:cNvPr id="14" name="Rectangle 13">
              <a:extLst>
                <a:ext uri="{FF2B5EF4-FFF2-40B4-BE49-F238E27FC236}">
                  <a16:creationId xmlns:a16="http://schemas.microsoft.com/office/drawing/2014/main" id="{1F5C33F3-C0EC-6D19-479D-261FA4D04418}"/>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tangle 17">
              <a:extLst>
                <a:ext uri="{FF2B5EF4-FFF2-40B4-BE49-F238E27FC236}">
                  <a16:creationId xmlns:a16="http://schemas.microsoft.com/office/drawing/2014/main" id="{D5600EFB-5CCD-4D28-7FA2-17FD5B1DD4F4}"/>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Rectangle 18">
              <a:extLst>
                <a:ext uri="{FF2B5EF4-FFF2-40B4-BE49-F238E27FC236}">
                  <a16:creationId xmlns:a16="http://schemas.microsoft.com/office/drawing/2014/main" id="{6F8E0074-815A-9CBA-6DB0-C30683ED5EA4}"/>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Tree>
    <p:extLst>
      <p:ext uri="{BB962C8B-B14F-4D97-AF65-F5344CB8AC3E}">
        <p14:creationId xmlns:p14="http://schemas.microsoft.com/office/powerpoint/2010/main" val="2983455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2115CB6-4BFE-037B-7835-B395EC6C71E6}"/>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0F5876F0-CF5F-8623-B6BA-71E893D9A3C7}"/>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7FA20F86-B4F4-9527-A1F5-BCD4F79D6DA6}"/>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61D436FF-75F7-CE7E-04FB-ECD4BC6216AF}"/>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80C93864-32B4-CFF0-8B58-A87D7FE27990}"/>
              </a:ext>
            </a:extLst>
          </p:cNvPr>
          <p:cNvSpPr txBox="1"/>
          <p:nvPr/>
        </p:nvSpPr>
        <p:spPr>
          <a:xfrm>
            <a:off x="489208" y="1911729"/>
            <a:ext cx="4572853" cy="830997"/>
          </a:xfrm>
          <a:prstGeom prst="rect">
            <a:avLst/>
          </a:prstGeom>
          <a:noFill/>
        </p:spPr>
        <p:txBody>
          <a:bodyPr wrap="square" lIns="91440" tIns="45720" rIns="91440" bIns="45720" rtlCol="0" anchor="t">
            <a:spAutoFit/>
          </a:bodyPr>
          <a:lstStyle/>
          <a:p>
            <a:r>
              <a:rPr lang="en-GB" sz="2000" b="1" dirty="0">
                <a:solidFill>
                  <a:srgbClr val="FD583D"/>
                </a:solidFill>
                <a:latin typeface="Roboto Condensed" panose="02000000000000000000" pitchFamily="2" charset="0"/>
                <a:ea typeface="Roboto Condensed" panose="02000000000000000000" pitchFamily="2" charset="0"/>
              </a:rPr>
              <a:t>Building Resilience</a:t>
            </a:r>
          </a:p>
          <a:p>
            <a:endParaRPr lang="en-GB" sz="1400" b="1" dirty="0">
              <a:latin typeface="Roboto Condensed" panose="02000000000000000000" pitchFamily="2" charset="0"/>
              <a:ea typeface="Roboto Condensed" panose="02000000000000000000" pitchFamily="2" charset="0"/>
            </a:endParaRPr>
          </a:p>
          <a:p>
            <a:r>
              <a:rPr lang="en-GB" sz="1400" b="1" dirty="0">
                <a:latin typeface="Roboto Condensed" panose="02000000000000000000" pitchFamily="2" charset="0"/>
                <a:ea typeface="Roboto Condensed" panose="02000000000000000000" pitchFamily="2" charset="0"/>
              </a:rPr>
              <a:t>Sarah Coyne, Senior Lecturer, The University of Law</a:t>
            </a:r>
          </a:p>
        </p:txBody>
      </p:sp>
      <p:sp>
        <p:nvSpPr>
          <p:cNvPr id="20" name="TextBox 19">
            <a:extLst>
              <a:ext uri="{FF2B5EF4-FFF2-40B4-BE49-F238E27FC236}">
                <a16:creationId xmlns:a16="http://schemas.microsoft.com/office/drawing/2014/main" id="{FE2C8793-4FA6-3402-66D2-FE39EBF07E1E}"/>
              </a:ext>
            </a:extLst>
          </p:cNvPr>
          <p:cNvSpPr txBox="1"/>
          <p:nvPr/>
        </p:nvSpPr>
        <p:spPr>
          <a:xfrm>
            <a:off x="489208" y="2846770"/>
            <a:ext cx="5146963" cy="2031325"/>
          </a:xfrm>
          <a:prstGeom prst="rect">
            <a:avLst/>
          </a:prstGeom>
          <a:noFill/>
        </p:spPr>
        <p:txBody>
          <a:bodyPr wrap="square" lIns="91440" tIns="45720" rIns="91440" bIns="45720" anchor="t">
            <a:spAutoFit/>
          </a:bodyPr>
          <a:lstStyle/>
          <a:p>
            <a:r>
              <a:rPr lang="en-GB" sz="1400" b="0" i="0" dirty="0">
                <a:solidFill>
                  <a:srgbClr val="000000"/>
                </a:solidFill>
                <a:effectLst/>
                <a:highlight>
                  <a:srgbClr val="FFFFFF"/>
                </a:highlight>
                <a:latin typeface="Work Sans Medium" panose="00000600000000000000" pitchFamily="50" charset="0"/>
                <a:ea typeface="Roboto Condensed" panose="02000000000000000000" pitchFamily="2" charset="0"/>
              </a:rPr>
              <a:t>The American Psychological Association (APA) defines resilience as “the process and outcome of successfully adapting to difficult or challenging life experiences, especially through mental, emotional, and behavioural flexibility and adjustment to external and internal demands.” This workshop will take you through some basic tips and activities to help build resilience. The session will include activities and there will be time for questions. </a:t>
            </a:r>
            <a:endParaRPr lang="en-GB" sz="1400" dirty="0">
              <a:latin typeface="Work Sans Medium" panose="00000600000000000000" pitchFamily="50" charset="0"/>
              <a:ea typeface="Roboto Condensed" panose="02000000000000000000" pitchFamily="2" charset="0"/>
            </a:endParaRPr>
          </a:p>
        </p:txBody>
      </p:sp>
      <p:sp>
        <p:nvSpPr>
          <p:cNvPr id="4" name="Oval 3">
            <a:extLst>
              <a:ext uri="{FF2B5EF4-FFF2-40B4-BE49-F238E27FC236}">
                <a16:creationId xmlns:a16="http://schemas.microsoft.com/office/drawing/2014/main" id="{4E07FE7A-CA4D-D9A5-B784-EE7F8BC03932}"/>
              </a:ext>
            </a:extLst>
          </p:cNvPr>
          <p:cNvSpPr/>
          <p:nvPr/>
        </p:nvSpPr>
        <p:spPr>
          <a:xfrm>
            <a:off x="580648" y="5385382"/>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latin typeface="Roboto Condensed" panose="02000000000000000000" pitchFamily="2" charset="0"/>
                <a:ea typeface="Roboto Condensed" panose="02000000000000000000" pitchFamily="2" charset="0"/>
              </a:rPr>
              <a:t>FREE</a:t>
            </a:r>
          </a:p>
        </p:txBody>
      </p:sp>
      <p:sp>
        <p:nvSpPr>
          <p:cNvPr id="5" name="Oval 4">
            <a:extLst>
              <a:ext uri="{FF2B5EF4-FFF2-40B4-BE49-F238E27FC236}">
                <a16:creationId xmlns:a16="http://schemas.microsoft.com/office/drawing/2014/main" id="{3E5F919F-E30C-6435-FC08-0FCD565547F4}"/>
              </a:ext>
            </a:extLst>
          </p:cNvPr>
          <p:cNvSpPr/>
          <p:nvPr/>
        </p:nvSpPr>
        <p:spPr>
          <a:xfrm>
            <a:off x="1555684" y="5385382"/>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b="1" dirty="0">
                <a:latin typeface="Roboto Condensed" panose="02000000000000000000" pitchFamily="2" charset="0"/>
                <a:ea typeface="Roboto Condensed" panose="02000000000000000000" pitchFamily="2" charset="0"/>
              </a:rPr>
              <a:t>1 </a:t>
            </a:r>
            <a:r>
              <a:rPr lang="en-GB" b="1" dirty="0">
                <a:latin typeface="Roboto Condensed" panose="02000000000000000000" pitchFamily="2" charset="0"/>
                <a:ea typeface="Roboto Condensed" panose="02000000000000000000" pitchFamily="2" charset="0"/>
              </a:rPr>
              <a:t>hour</a:t>
            </a:r>
            <a:endParaRPr lang="en-GB" sz="2400" b="1" dirty="0">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B102C140-1A54-229D-16BE-DF72F228212E}"/>
              </a:ext>
            </a:extLst>
          </p:cNvPr>
          <p:cNvSpPr/>
          <p:nvPr/>
        </p:nvSpPr>
        <p:spPr>
          <a:xfrm>
            <a:off x="2563411" y="5385382"/>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b="1" dirty="0">
                <a:latin typeface="Roboto Condensed" panose="02000000000000000000" pitchFamily="2" charset="0"/>
                <a:ea typeface="Roboto Condensed" panose="02000000000000000000" pitchFamily="2" charset="0"/>
              </a:rPr>
              <a:t>Thursday 20</a:t>
            </a:r>
            <a:r>
              <a:rPr lang="en-GB" sz="2000" b="1" baseline="30000" dirty="0">
                <a:latin typeface="Roboto Condensed" panose="02000000000000000000" pitchFamily="2" charset="0"/>
                <a:ea typeface="Roboto Condensed" panose="02000000000000000000" pitchFamily="2" charset="0"/>
              </a:rPr>
              <a:t>th</a:t>
            </a:r>
            <a:r>
              <a:rPr lang="en-GB" sz="2000" b="1" dirty="0">
                <a:latin typeface="Roboto Condensed" panose="02000000000000000000" pitchFamily="2" charset="0"/>
                <a:ea typeface="Roboto Condensed" panose="02000000000000000000" pitchFamily="2" charset="0"/>
              </a:rPr>
              <a:t> November, 12pm-1pm</a:t>
            </a:r>
          </a:p>
        </p:txBody>
      </p:sp>
      <p:grpSp>
        <p:nvGrpSpPr>
          <p:cNvPr id="6" name="Group 5">
            <a:extLst>
              <a:ext uri="{FF2B5EF4-FFF2-40B4-BE49-F238E27FC236}">
                <a16:creationId xmlns:a16="http://schemas.microsoft.com/office/drawing/2014/main" id="{6E2ABFA8-2BBB-5F4E-E9C5-5B8165057294}"/>
              </a:ext>
            </a:extLst>
          </p:cNvPr>
          <p:cNvGrpSpPr/>
          <p:nvPr/>
        </p:nvGrpSpPr>
        <p:grpSpPr>
          <a:xfrm>
            <a:off x="0" y="9333501"/>
            <a:ext cx="7559678" cy="1358312"/>
            <a:chOff x="0" y="9333501"/>
            <a:chExt cx="7559678" cy="1358312"/>
          </a:xfrm>
        </p:grpSpPr>
        <p:grpSp>
          <p:nvGrpSpPr>
            <p:cNvPr id="10" name="Group 9">
              <a:extLst>
                <a:ext uri="{FF2B5EF4-FFF2-40B4-BE49-F238E27FC236}">
                  <a16:creationId xmlns:a16="http://schemas.microsoft.com/office/drawing/2014/main" id="{BEB9F463-349B-644C-486D-D5ECA3EFBC31}"/>
                </a:ext>
              </a:extLst>
            </p:cNvPr>
            <p:cNvGrpSpPr/>
            <p:nvPr/>
          </p:nvGrpSpPr>
          <p:grpSpPr>
            <a:xfrm>
              <a:off x="0" y="9333501"/>
              <a:ext cx="7559678" cy="110653"/>
              <a:chOff x="-3" y="6596663"/>
              <a:chExt cx="7559678" cy="110653"/>
            </a:xfrm>
          </p:grpSpPr>
          <p:sp>
            <p:nvSpPr>
              <p:cNvPr id="7" name="Rectangle 6">
                <a:extLst>
                  <a:ext uri="{FF2B5EF4-FFF2-40B4-BE49-F238E27FC236}">
                    <a16:creationId xmlns:a16="http://schemas.microsoft.com/office/drawing/2014/main" id="{45C2A5EE-94D4-4BA3-2402-B146AE5EEDC6}"/>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8" name="Rectangle 7">
                <a:extLst>
                  <a:ext uri="{FF2B5EF4-FFF2-40B4-BE49-F238E27FC236}">
                    <a16:creationId xmlns:a16="http://schemas.microsoft.com/office/drawing/2014/main" id="{7B6F64DF-F990-8701-0378-F4746CC4CF62}"/>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9" name="Rectangle 8">
                <a:extLst>
                  <a:ext uri="{FF2B5EF4-FFF2-40B4-BE49-F238E27FC236}">
                    <a16:creationId xmlns:a16="http://schemas.microsoft.com/office/drawing/2014/main" id="{35B7C196-4DF4-07A9-EBC0-B267EFF18866}"/>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13" name="Picture 12">
              <a:extLst>
                <a:ext uri="{FF2B5EF4-FFF2-40B4-BE49-F238E27FC236}">
                  <a16:creationId xmlns:a16="http://schemas.microsoft.com/office/drawing/2014/main" id="{01ABEEB2-3DC5-E81A-73EE-DE4D963F2B00}"/>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3" name="Picture 2" descr="A black and white logo&#10;&#10;AI-generated content may be incorrect.">
              <a:extLst>
                <a:ext uri="{FF2B5EF4-FFF2-40B4-BE49-F238E27FC236}">
                  <a16:creationId xmlns:a16="http://schemas.microsoft.com/office/drawing/2014/main" id="{049F6840-345D-808E-5909-A49D4AA9A1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1594513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5B203-D191-741D-57E4-6F602068B8A3}"/>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DD34ED9D-7BE1-4BDC-0D1B-9FFA16792E2D}"/>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515C1982-DFA1-8CB2-19D0-1B2A1D03780E}"/>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B1520AEB-113F-5E11-AAE8-AACC5BB70D47}"/>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6B022506-B0CC-8179-D3B8-6734EC26E392}"/>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589080BF-972B-2255-53BD-8CF4FEC991B0}"/>
              </a:ext>
            </a:extLst>
          </p:cNvPr>
          <p:cNvSpPr txBox="1"/>
          <p:nvPr/>
        </p:nvSpPr>
        <p:spPr>
          <a:xfrm>
            <a:off x="489208" y="1256830"/>
            <a:ext cx="4572853" cy="1046440"/>
          </a:xfrm>
          <a:prstGeom prst="rect">
            <a:avLst/>
          </a:prstGeom>
          <a:noFill/>
        </p:spPr>
        <p:txBody>
          <a:bodyPr wrap="square" lIns="91440" tIns="45720" rIns="91440" bIns="45720" rtlCol="0" anchor="t">
            <a:spAutoFit/>
          </a:bodyPr>
          <a:lstStyle/>
          <a:p>
            <a:r>
              <a:rPr lang="en-GB" sz="2000" b="1" dirty="0">
                <a:solidFill>
                  <a:srgbClr val="FD583D"/>
                </a:solidFill>
                <a:latin typeface="Roboto Condensed" panose="02000000000000000000" pitchFamily="2" charset="0"/>
                <a:ea typeface="Roboto Condensed" panose="02000000000000000000" pitchFamily="2" charset="0"/>
              </a:rPr>
              <a:t>Becoming a Charity Trustee</a:t>
            </a:r>
          </a:p>
          <a:p>
            <a:endParaRPr lang="en-GB" sz="1400" b="1" dirty="0">
              <a:latin typeface="Roboto Condensed" panose="02000000000000000000" pitchFamily="2" charset="0"/>
              <a:ea typeface="Roboto Condensed" panose="02000000000000000000" pitchFamily="2" charset="0"/>
            </a:endParaRPr>
          </a:p>
          <a:p>
            <a:r>
              <a:rPr lang="en-GB" sz="1400" b="1" dirty="0">
                <a:latin typeface="Roboto Condensed" panose="02000000000000000000" pitchFamily="2" charset="0"/>
                <a:ea typeface="Roboto Condensed" panose="02000000000000000000" pitchFamily="2" charset="0"/>
              </a:rPr>
              <a:t>Clare Wood, Lecturer at The University of Law and Young Trustees Movement Champion</a:t>
            </a:r>
          </a:p>
        </p:txBody>
      </p:sp>
      <p:sp>
        <p:nvSpPr>
          <p:cNvPr id="20" name="TextBox 19">
            <a:extLst>
              <a:ext uri="{FF2B5EF4-FFF2-40B4-BE49-F238E27FC236}">
                <a16:creationId xmlns:a16="http://schemas.microsoft.com/office/drawing/2014/main" id="{A40AB691-449A-C72C-659E-5928A3C836DA}"/>
              </a:ext>
            </a:extLst>
          </p:cNvPr>
          <p:cNvSpPr txBox="1"/>
          <p:nvPr/>
        </p:nvSpPr>
        <p:spPr>
          <a:xfrm>
            <a:off x="489208" y="2389600"/>
            <a:ext cx="5146963" cy="3323987"/>
          </a:xfrm>
          <a:prstGeom prst="rect">
            <a:avLst/>
          </a:prstGeom>
          <a:noFill/>
        </p:spPr>
        <p:txBody>
          <a:bodyPr wrap="square" lIns="91440" tIns="45720" rIns="91440" bIns="45720" anchor="t">
            <a:spAutoFit/>
          </a:bodyPr>
          <a:lstStyle/>
          <a:p>
            <a:r>
              <a:rPr lang="en-GB" sz="1400" dirty="0">
                <a:highlight>
                  <a:srgbClr val="FFFFFF"/>
                </a:highlight>
                <a:latin typeface="Work Sans Medium" panose="00000600000000000000" pitchFamily="50" charset="0"/>
                <a:ea typeface="Roboto Condensed" panose="02000000000000000000" pitchFamily="2" charset="0"/>
              </a:rPr>
              <a:t>Being a charity trustee is a great way of gaining leadership experience and boosting your employability, whilst also giving back to your local community or making a difference in your chosen campaign area.</a:t>
            </a:r>
          </a:p>
          <a:p>
            <a:endParaRPr lang="en-GB" sz="1400" dirty="0">
              <a:highlight>
                <a:srgbClr val="FFFFFF"/>
              </a:highlight>
              <a:latin typeface="Work Sans Medium" panose="00000600000000000000" pitchFamily="50" charset="0"/>
              <a:ea typeface="Roboto Condensed" panose="02000000000000000000" pitchFamily="2" charset="0"/>
            </a:endParaRPr>
          </a:p>
          <a:p>
            <a:r>
              <a:rPr lang="en-GB" sz="1400" dirty="0">
                <a:highlight>
                  <a:srgbClr val="FFFFFF"/>
                </a:highlight>
                <a:latin typeface="Work Sans Medium" panose="00000600000000000000" pitchFamily="50" charset="0"/>
                <a:ea typeface="Roboto Condensed" panose="02000000000000000000" pitchFamily="2" charset="0"/>
              </a:rPr>
              <a:t>There is a drive within the sector to make big improvements on board diversity, with young adults and BAME applicants in particular being encouraged to consider first time trusteeship. You could be part of this much needed progress. </a:t>
            </a:r>
          </a:p>
          <a:p>
            <a:endParaRPr lang="en-GB" sz="1400" dirty="0">
              <a:highlight>
                <a:srgbClr val="FFFFFF"/>
              </a:highlight>
              <a:latin typeface="Work Sans Medium" panose="00000600000000000000" pitchFamily="50" charset="0"/>
              <a:ea typeface="Roboto Condensed" panose="02000000000000000000" pitchFamily="2" charset="0"/>
            </a:endParaRPr>
          </a:p>
          <a:p>
            <a:r>
              <a:rPr lang="en-GB" sz="1400" dirty="0">
                <a:highlight>
                  <a:srgbClr val="FFFFFF"/>
                </a:highlight>
                <a:latin typeface="Work Sans Medium" panose="00000600000000000000" pitchFamily="50" charset="0"/>
                <a:ea typeface="Roboto Condensed" panose="02000000000000000000" pitchFamily="2" charset="0"/>
              </a:rPr>
              <a:t>These sessions will help you to research and find opportunities, prepare for those all-important applications and interviews and (fingers crossed) thrive in your exciting new role. </a:t>
            </a:r>
          </a:p>
        </p:txBody>
      </p:sp>
      <p:sp>
        <p:nvSpPr>
          <p:cNvPr id="4" name="Oval 3">
            <a:extLst>
              <a:ext uri="{FF2B5EF4-FFF2-40B4-BE49-F238E27FC236}">
                <a16:creationId xmlns:a16="http://schemas.microsoft.com/office/drawing/2014/main" id="{20DC2110-F122-F294-F9CE-CCBF780BC2B6}"/>
              </a:ext>
            </a:extLst>
          </p:cNvPr>
          <p:cNvSpPr/>
          <p:nvPr/>
        </p:nvSpPr>
        <p:spPr>
          <a:xfrm>
            <a:off x="580648" y="6099770"/>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latin typeface="Roboto Condensed" panose="02000000000000000000" pitchFamily="2" charset="0"/>
                <a:ea typeface="Roboto Condensed" panose="02000000000000000000" pitchFamily="2" charset="0"/>
              </a:rPr>
              <a:t>FREE</a:t>
            </a:r>
            <a:endParaRPr lang="en-GB" sz="2400" b="1" dirty="0">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D5CE2FD0-3330-DB2F-61DC-617504DF39EA}"/>
              </a:ext>
            </a:extLst>
          </p:cNvPr>
          <p:cNvSpPr/>
          <p:nvPr/>
        </p:nvSpPr>
        <p:spPr>
          <a:xfrm>
            <a:off x="1555684" y="6099770"/>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b="1" dirty="0">
                <a:latin typeface="Roboto Condensed" panose="02000000000000000000" pitchFamily="2" charset="0"/>
                <a:ea typeface="Roboto Condensed" panose="02000000000000000000" pitchFamily="2" charset="0"/>
              </a:rPr>
              <a:t>1 </a:t>
            </a:r>
            <a:r>
              <a:rPr lang="en-GB" b="1" dirty="0">
                <a:latin typeface="Roboto Condensed" panose="02000000000000000000" pitchFamily="2" charset="0"/>
                <a:ea typeface="Roboto Condensed" panose="02000000000000000000" pitchFamily="2" charset="0"/>
              </a:rPr>
              <a:t>hour</a:t>
            </a:r>
            <a:endParaRPr lang="en-GB" sz="2400" b="1" dirty="0">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650BF7F7-2416-2060-8228-E852B73D24BF}"/>
              </a:ext>
            </a:extLst>
          </p:cNvPr>
          <p:cNvSpPr/>
          <p:nvPr/>
        </p:nvSpPr>
        <p:spPr>
          <a:xfrm>
            <a:off x="2563411" y="6099770"/>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b="1" dirty="0">
                <a:latin typeface="Roboto Condensed" panose="02000000000000000000" pitchFamily="2" charset="0"/>
                <a:ea typeface="Roboto Condensed" panose="02000000000000000000" pitchFamily="2" charset="0"/>
              </a:rPr>
              <a:t>Thursday 23</a:t>
            </a:r>
            <a:r>
              <a:rPr lang="en-GB" sz="2000" b="1" baseline="30000" dirty="0">
                <a:latin typeface="Roboto Condensed" panose="02000000000000000000" pitchFamily="2" charset="0"/>
                <a:ea typeface="Roboto Condensed" panose="02000000000000000000" pitchFamily="2" charset="0"/>
              </a:rPr>
              <a:t>rd</a:t>
            </a:r>
            <a:r>
              <a:rPr lang="en-GB" sz="2000" b="1" dirty="0">
                <a:latin typeface="Roboto Condensed" panose="02000000000000000000" pitchFamily="2" charset="0"/>
                <a:ea typeface="Roboto Condensed" panose="02000000000000000000" pitchFamily="2" charset="0"/>
              </a:rPr>
              <a:t> October, 5pm-6pm</a:t>
            </a:r>
          </a:p>
        </p:txBody>
      </p:sp>
      <p:grpSp>
        <p:nvGrpSpPr>
          <p:cNvPr id="6" name="Group 5">
            <a:extLst>
              <a:ext uri="{FF2B5EF4-FFF2-40B4-BE49-F238E27FC236}">
                <a16:creationId xmlns:a16="http://schemas.microsoft.com/office/drawing/2014/main" id="{9A3E4BBB-4C33-DF10-6C29-7C7FFC7CA359}"/>
              </a:ext>
            </a:extLst>
          </p:cNvPr>
          <p:cNvGrpSpPr/>
          <p:nvPr/>
        </p:nvGrpSpPr>
        <p:grpSpPr>
          <a:xfrm>
            <a:off x="0" y="9333501"/>
            <a:ext cx="7559678" cy="1358312"/>
            <a:chOff x="0" y="9333501"/>
            <a:chExt cx="7559678" cy="1358312"/>
          </a:xfrm>
        </p:grpSpPr>
        <p:grpSp>
          <p:nvGrpSpPr>
            <p:cNvPr id="7" name="Group 6">
              <a:extLst>
                <a:ext uri="{FF2B5EF4-FFF2-40B4-BE49-F238E27FC236}">
                  <a16:creationId xmlns:a16="http://schemas.microsoft.com/office/drawing/2014/main" id="{3533899C-B08E-2E1F-B9E5-7EDF898B7C9C}"/>
                </a:ext>
              </a:extLst>
            </p:cNvPr>
            <p:cNvGrpSpPr/>
            <p:nvPr/>
          </p:nvGrpSpPr>
          <p:grpSpPr>
            <a:xfrm>
              <a:off x="0" y="9333501"/>
              <a:ext cx="7559678" cy="110653"/>
              <a:chOff x="-3" y="6596663"/>
              <a:chExt cx="7559678" cy="110653"/>
            </a:xfrm>
          </p:grpSpPr>
          <p:sp>
            <p:nvSpPr>
              <p:cNvPr id="10" name="Rectangle 9">
                <a:extLst>
                  <a:ext uri="{FF2B5EF4-FFF2-40B4-BE49-F238E27FC236}">
                    <a16:creationId xmlns:a16="http://schemas.microsoft.com/office/drawing/2014/main" id="{5AFF73DE-844E-24D9-B598-B737F9A658F8}"/>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F8F92066-2A59-87DC-4A4C-E0F19AA5F438}"/>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21" name="Rectangle 20">
                <a:extLst>
                  <a:ext uri="{FF2B5EF4-FFF2-40B4-BE49-F238E27FC236}">
                    <a16:creationId xmlns:a16="http://schemas.microsoft.com/office/drawing/2014/main" id="{589FA97A-B388-CD36-6519-2446C4CF3EE3}"/>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8" name="Picture 7">
              <a:extLst>
                <a:ext uri="{FF2B5EF4-FFF2-40B4-BE49-F238E27FC236}">
                  <a16:creationId xmlns:a16="http://schemas.microsoft.com/office/drawing/2014/main" id="{FD0052BF-BA46-2EA4-0637-B13B474F7A5C}"/>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9" name="Picture 8" descr="A black and white logo&#10;&#10;AI-generated content may be incorrect.">
              <a:extLst>
                <a:ext uri="{FF2B5EF4-FFF2-40B4-BE49-F238E27FC236}">
                  <a16:creationId xmlns:a16="http://schemas.microsoft.com/office/drawing/2014/main" id="{6850FFD7-A7B6-2CF4-66A8-3D4616F68A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1956777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9F4A3-42B9-983A-F647-EA29F1E197C5}"/>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50EB1371-682B-C77D-4C4A-C4F5D7398BBA}"/>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9B49EBCA-EE6A-C845-36E4-50730953DB40}"/>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0E8DF151-3945-E173-F443-272A801B8657}"/>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FB76C3D3-6EED-1459-B54E-D13D3DDD5B16}"/>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dirty="0">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46692129-AE33-8EB5-7F08-4B8B70EB18F5}"/>
              </a:ext>
            </a:extLst>
          </p:cNvPr>
          <p:cNvSpPr txBox="1"/>
          <p:nvPr/>
        </p:nvSpPr>
        <p:spPr>
          <a:xfrm>
            <a:off x="489208" y="1971212"/>
            <a:ext cx="4339967" cy="1138773"/>
          </a:xfrm>
          <a:prstGeom prst="rect">
            <a:avLst/>
          </a:prstGeom>
          <a:noFill/>
        </p:spPr>
        <p:txBody>
          <a:bodyPr wrap="square" lIns="91440" tIns="45720" rIns="91440" bIns="45720" rtlCol="0" anchor="t">
            <a:spAutoFit/>
          </a:bodyPr>
          <a:lstStyle/>
          <a:p>
            <a:r>
              <a:rPr lang="en-GB" sz="2000" b="1" dirty="0">
                <a:solidFill>
                  <a:srgbClr val="FD583D"/>
                </a:solidFill>
                <a:latin typeface="Roboto Condensed" panose="02000000000000000000" pitchFamily="2" charset="0"/>
                <a:ea typeface="Roboto Condensed" panose="02000000000000000000" pitchFamily="2" charset="0"/>
              </a:rPr>
              <a:t>Being a Litigation Lawyer: Things I Wish Somebody Had Told Me</a:t>
            </a:r>
          </a:p>
          <a:p>
            <a:endParaRPr lang="en-GB" sz="1400" b="1" dirty="0">
              <a:latin typeface="Roboto Condensed" panose="02000000000000000000" pitchFamily="2" charset="0"/>
              <a:ea typeface="Roboto Condensed" panose="02000000000000000000" pitchFamily="2" charset="0"/>
            </a:endParaRPr>
          </a:p>
          <a:p>
            <a:r>
              <a:rPr lang="en-GB" sz="1400" b="1" dirty="0">
                <a:latin typeface="Roboto Condensed" panose="02000000000000000000" pitchFamily="2" charset="0"/>
                <a:ea typeface="Roboto Condensed" panose="02000000000000000000" pitchFamily="2" charset="0"/>
              </a:rPr>
              <a:t>Tim Carter, Pro Bono Coordinator, The University of Law</a:t>
            </a:r>
          </a:p>
        </p:txBody>
      </p:sp>
      <p:sp>
        <p:nvSpPr>
          <p:cNvPr id="20" name="TextBox 19">
            <a:extLst>
              <a:ext uri="{FF2B5EF4-FFF2-40B4-BE49-F238E27FC236}">
                <a16:creationId xmlns:a16="http://schemas.microsoft.com/office/drawing/2014/main" id="{73E62D4B-FCDC-1D80-5F32-9CDA3030A440}"/>
              </a:ext>
            </a:extLst>
          </p:cNvPr>
          <p:cNvSpPr txBox="1"/>
          <p:nvPr/>
        </p:nvSpPr>
        <p:spPr>
          <a:xfrm>
            <a:off x="488620" y="2717573"/>
            <a:ext cx="5792910" cy="3939540"/>
          </a:xfrm>
          <a:prstGeom prst="rect">
            <a:avLst/>
          </a:prstGeom>
          <a:noFill/>
        </p:spPr>
        <p:txBody>
          <a:bodyPr wrap="square" lIns="91440" tIns="45720" rIns="91440" bIns="45720" anchor="t">
            <a:spAutoFit/>
          </a:bodyPr>
          <a:lstStyle/>
          <a:p>
            <a:pPr fontAlgn="base"/>
            <a:br>
              <a:rPr lang="en-GB" sz="1200" dirty="0">
                <a:highlight>
                  <a:srgbClr val="FFFFFF"/>
                </a:highlight>
                <a:latin typeface="Roboto Condensed" panose="02000000000000000000" pitchFamily="2" charset="0"/>
                <a:ea typeface="Roboto Condensed" panose="02000000000000000000" pitchFamily="2" charset="0"/>
              </a:rPr>
            </a:br>
            <a:endParaRPr lang="en-GB" sz="1400" dirty="0">
              <a:highlight>
                <a:srgbClr val="FFFFFF"/>
              </a:highlight>
              <a:latin typeface="Roboto Condensed" panose="02000000000000000000" pitchFamily="2" charset="0"/>
              <a:ea typeface="Roboto Condensed" panose="02000000000000000000" pitchFamily="2" charset="0"/>
            </a:endParaRPr>
          </a:p>
          <a:p>
            <a:pPr fontAlgn="base"/>
            <a:r>
              <a:rPr lang="en-GB" sz="1400" dirty="0">
                <a:highlight>
                  <a:srgbClr val="FFFFFF"/>
                </a:highlight>
                <a:latin typeface="Work Sans Medium" panose="00000600000000000000" pitchFamily="50" charset="0"/>
                <a:ea typeface="Roboto Condensed" panose="02000000000000000000" pitchFamily="2" charset="0"/>
              </a:rPr>
              <a:t>In this session, Tim Carter - Pro Bono Coordinator (Bloomsbury and Moorgate Campuses) will talk you through what to expect in your first day, week, month and year as a Litigation Lawyer. This will include confessions, the mistakes he made, bear traps he escaped (and those he didn’t!), work life balance, office politics and ethics. The session will also include personal anecdotes from Tim’s career in litigation.</a:t>
            </a:r>
          </a:p>
          <a:p>
            <a:pPr fontAlgn="base"/>
            <a:endParaRPr lang="en-GB" sz="1400" dirty="0">
              <a:highlight>
                <a:srgbClr val="FFFFFF"/>
              </a:highlight>
              <a:latin typeface="Work Sans Medium" panose="00000600000000000000" pitchFamily="50" charset="0"/>
              <a:ea typeface="Roboto Condensed" panose="02000000000000000000" pitchFamily="2" charset="0"/>
            </a:endParaRPr>
          </a:p>
          <a:p>
            <a:pPr fontAlgn="base"/>
            <a:r>
              <a:rPr lang="en-GB" sz="1400" dirty="0">
                <a:highlight>
                  <a:srgbClr val="FFFFFF"/>
                </a:highlight>
                <a:latin typeface="Work Sans Medium" panose="00000600000000000000" pitchFamily="50" charset="0"/>
                <a:ea typeface="Roboto Condensed" panose="02000000000000000000" pitchFamily="2" charset="0"/>
              </a:rPr>
              <a:t>Tim has been a litigation lawyer since 1997 and is also a parent and scout leader. He has experience of commercial litigation, clinical negligence, head injury and limb loss claims, claimant and defendant work – from trainee, to NQ, to associate and partner, he has worked at three firms. </a:t>
            </a:r>
          </a:p>
          <a:p>
            <a:pPr fontAlgn="base"/>
            <a:endParaRPr lang="en-GB" sz="1400" dirty="0">
              <a:highlight>
                <a:srgbClr val="FFFFFF"/>
              </a:highlight>
              <a:latin typeface="Work Sans Medium" panose="00000600000000000000" pitchFamily="50" charset="0"/>
              <a:ea typeface="Roboto Condensed" panose="02000000000000000000" pitchFamily="2" charset="0"/>
            </a:endParaRPr>
          </a:p>
          <a:p>
            <a:pPr fontAlgn="base"/>
            <a:r>
              <a:rPr lang="en-GB" sz="1400" dirty="0">
                <a:highlight>
                  <a:srgbClr val="FFFFFF"/>
                </a:highlight>
                <a:latin typeface="Work Sans Medium" panose="00000600000000000000" pitchFamily="50" charset="0"/>
                <a:ea typeface="Roboto Condensed" panose="02000000000000000000" pitchFamily="2" charset="0"/>
              </a:rPr>
              <a:t>The session aims to help you make a decision about what area to pursue a career in.</a:t>
            </a:r>
          </a:p>
        </p:txBody>
      </p:sp>
      <p:sp>
        <p:nvSpPr>
          <p:cNvPr id="4" name="Oval 3">
            <a:extLst>
              <a:ext uri="{FF2B5EF4-FFF2-40B4-BE49-F238E27FC236}">
                <a16:creationId xmlns:a16="http://schemas.microsoft.com/office/drawing/2014/main" id="{1BD31479-A728-A1CD-D829-B8B6D084C69D}"/>
              </a:ext>
            </a:extLst>
          </p:cNvPr>
          <p:cNvSpPr/>
          <p:nvPr/>
        </p:nvSpPr>
        <p:spPr>
          <a:xfrm>
            <a:off x="488620" y="7046550"/>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latin typeface="Roboto Condensed" panose="02000000000000000000" pitchFamily="2" charset="0"/>
                <a:ea typeface="Roboto Condensed" panose="02000000000000000000" pitchFamily="2" charset="0"/>
              </a:rPr>
              <a:t>FREE</a:t>
            </a:r>
            <a:endParaRPr lang="en-GB" sz="2400" b="1" dirty="0">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C1A306C4-EBA5-6BDA-5FAD-B088A79F75AC}"/>
              </a:ext>
            </a:extLst>
          </p:cNvPr>
          <p:cNvSpPr/>
          <p:nvPr/>
        </p:nvSpPr>
        <p:spPr>
          <a:xfrm>
            <a:off x="1444835" y="7050788"/>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b="1" dirty="0">
                <a:latin typeface="Roboto Condensed" panose="02000000000000000000" pitchFamily="2" charset="0"/>
                <a:ea typeface="Roboto Condensed" panose="02000000000000000000" pitchFamily="2" charset="0"/>
              </a:rPr>
              <a:t>1 </a:t>
            </a:r>
            <a:r>
              <a:rPr lang="en-GB" b="1" dirty="0">
                <a:latin typeface="Roboto Condensed" panose="02000000000000000000" pitchFamily="2" charset="0"/>
                <a:ea typeface="Roboto Condensed" panose="02000000000000000000" pitchFamily="2" charset="0"/>
              </a:rPr>
              <a:t>hour</a:t>
            </a:r>
            <a:endParaRPr lang="en-GB" sz="2400" b="1" dirty="0">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CDC73396-61DB-BFA1-3753-20FBF40D6187}"/>
              </a:ext>
            </a:extLst>
          </p:cNvPr>
          <p:cNvSpPr/>
          <p:nvPr/>
        </p:nvSpPr>
        <p:spPr>
          <a:xfrm>
            <a:off x="2329385" y="7050789"/>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000" b="1" dirty="0">
                <a:latin typeface="Roboto Condensed" panose="02000000000000000000" pitchFamily="2" charset="0"/>
                <a:ea typeface="Roboto Condensed" panose="02000000000000000000" pitchFamily="2" charset="0"/>
              </a:rPr>
              <a:t>Monday 13</a:t>
            </a:r>
            <a:r>
              <a:rPr lang="en-GB" sz="2000" b="1" baseline="30000" dirty="0">
                <a:latin typeface="Roboto Condensed" panose="02000000000000000000" pitchFamily="2" charset="0"/>
                <a:ea typeface="Roboto Condensed" panose="02000000000000000000" pitchFamily="2" charset="0"/>
              </a:rPr>
              <a:t>th</a:t>
            </a:r>
            <a:r>
              <a:rPr lang="en-GB" sz="2000" b="1" dirty="0">
                <a:latin typeface="Roboto Condensed" panose="02000000000000000000" pitchFamily="2" charset="0"/>
                <a:ea typeface="Roboto Condensed" panose="02000000000000000000" pitchFamily="2" charset="0"/>
              </a:rPr>
              <a:t> October, 4pm-5pm</a:t>
            </a:r>
          </a:p>
        </p:txBody>
      </p:sp>
      <p:grpSp>
        <p:nvGrpSpPr>
          <p:cNvPr id="3" name="Group 2">
            <a:extLst>
              <a:ext uri="{FF2B5EF4-FFF2-40B4-BE49-F238E27FC236}">
                <a16:creationId xmlns:a16="http://schemas.microsoft.com/office/drawing/2014/main" id="{AD5296B2-D7D0-5C41-E3EA-297EC37E30CC}"/>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28B48CE4-179C-557C-94B6-73C3D9302240}"/>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D1B6333D-8140-0B83-395B-8A773E0FC4B4}"/>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0" name="Rectangle 9">
                <a:extLst>
                  <a:ext uri="{FF2B5EF4-FFF2-40B4-BE49-F238E27FC236}">
                    <a16:creationId xmlns:a16="http://schemas.microsoft.com/office/drawing/2014/main" id="{38F8D196-0339-8554-3CE2-C85A6582B1A7}"/>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60D857B6-6F60-9307-7123-199FEEFBF914}"/>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7" name="Picture 6">
              <a:extLst>
                <a:ext uri="{FF2B5EF4-FFF2-40B4-BE49-F238E27FC236}">
                  <a16:creationId xmlns:a16="http://schemas.microsoft.com/office/drawing/2014/main" id="{F69ED971-8D9F-D8C4-5A41-22122B001CCB}"/>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A1844295-2777-3D06-449D-DEC2DFBDF8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1459198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4FB7B-945F-F3A2-64B5-0E6F4E11AB4E}"/>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60764693-012F-7D26-86E4-7EB36E926E44}"/>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8853DB7E-1378-923A-FB32-F0A426C204E2}"/>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2C571ADA-D24C-8C0E-2A9C-81617B7C0535}"/>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6FF3A32A-4AC3-0EC7-06BB-18B18C600685}"/>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6" name="TextBox 15">
            <a:extLst>
              <a:ext uri="{FF2B5EF4-FFF2-40B4-BE49-F238E27FC236}">
                <a16:creationId xmlns:a16="http://schemas.microsoft.com/office/drawing/2014/main" id="{F2E3EBDF-7BB0-F3C5-EC9B-F4FFE8CBB41A}"/>
              </a:ext>
            </a:extLst>
          </p:cNvPr>
          <p:cNvSpPr txBox="1"/>
          <p:nvPr/>
        </p:nvSpPr>
        <p:spPr>
          <a:xfrm>
            <a:off x="489208" y="1842622"/>
            <a:ext cx="4572853" cy="1077218"/>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Navigating Legal Texts: Skim Reading and Scanning Strategies</a:t>
            </a:r>
            <a:endParaRPr kumimoji="0" lang="en-GB" sz="1400"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rPr>
              <a:t>Catherine Fenton, Graduate Teaching Assistant,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rPr>
              <a:t>University of Law</a:t>
            </a:r>
          </a:p>
        </p:txBody>
      </p:sp>
      <p:sp>
        <p:nvSpPr>
          <p:cNvPr id="20" name="TextBox 19">
            <a:extLst>
              <a:ext uri="{FF2B5EF4-FFF2-40B4-BE49-F238E27FC236}">
                <a16:creationId xmlns:a16="http://schemas.microsoft.com/office/drawing/2014/main" id="{69C100F6-01F5-8947-F076-7E9CD6EFA1B5}"/>
              </a:ext>
            </a:extLst>
          </p:cNvPr>
          <p:cNvSpPr txBox="1"/>
          <p:nvPr/>
        </p:nvSpPr>
        <p:spPr>
          <a:xfrm>
            <a:off x="489208" y="2846802"/>
            <a:ext cx="5146963" cy="3539430"/>
          </a:xfrm>
          <a:prstGeom prst="rect">
            <a:avLst/>
          </a:prstGeom>
          <a:noFill/>
        </p:spPr>
        <p:txBody>
          <a:bodyPr wrap="square" lIns="91440" tIns="45720" rIns="91440" bIns="4572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GB" sz="1400" dirty="0">
              <a:solidFill>
                <a:prstClr val="black"/>
              </a:solidFill>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Working with legal texts can feel overwhelming, the dense case law and complexity of material can be intimidating for students.</a:t>
            </a:r>
          </a:p>
          <a:p>
            <a:pPr lvl="0"/>
            <a:endParaRPr lang="en-GB" sz="1400" dirty="0">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This session will introduce strategies for skim reading and scanning of large documents, helping you locate key points quickly, manage your time effectively, developing techniques to enhance information processing and improve comprehension under time constraints. Using cases, statutes and articles, you will be applying these techniques and leave with some practical tools to support your studies.</a:t>
            </a:r>
          </a:p>
          <a:p>
            <a:pPr lvl="0"/>
            <a:endParaRPr lang="en-GB" sz="1400" dirty="0">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 This session will be led by Catherine Fenton, who teaches across Contract and Tort Law. </a:t>
            </a:r>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p:txBody>
      </p:sp>
      <p:sp>
        <p:nvSpPr>
          <p:cNvPr id="4" name="Oval 3">
            <a:extLst>
              <a:ext uri="{FF2B5EF4-FFF2-40B4-BE49-F238E27FC236}">
                <a16:creationId xmlns:a16="http://schemas.microsoft.com/office/drawing/2014/main" id="{19E72E17-24F8-973B-B581-48A9A4561F5D}"/>
              </a:ext>
            </a:extLst>
          </p:cNvPr>
          <p:cNvSpPr/>
          <p:nvPr/>
        </p:nvSpPr>
        <p:spPr>
          <a:xfrm>
            <a:off x="501200" y="6828622"/>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EC8FB06D-012E-FADE-8428-184F702B7A30}"/>
              </a:ext>
            </a:extLst>
          </p:cNvPr>
          <p:cNvSpPr/>
          <p:nvPr/>
        </p:nvSpPr>
        <p:spPr>
          <a:xfrm>
            <a:off x="1529291" y="6851482"/>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1 </a:t>
            </a:r>
            <a:r>
              <a:rPr kumimoji="0" lang="en-GB" sz="18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hour</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51892907-636B-9625-78C2-766CC1441975}"/>
              </a:ext>
            </a:extLst>
          </p:cNvPr>
          <p:cNvSpPr/>
          <p:nvPr/>
        </p:nvSpPr>
        <p:spPr>
          <a:xfrm>
            <a:off x="2563411" y="6854205"/>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Tuesday 18</a:t>
            </a:r>
            <a:r>
              <a:rPr kumimoji="0" lang="en-GB" sz="20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November, 5pm-6pm</a:t>
            </a:r>
          </a:p>
        </p:txBody>
      </p:sp>
      <p:grpSp>
        <p:nvGrpSpPr>
          <p:cNvPr id="3" name="Group 2">
            <a:extLst>
              <a:ext uri="{FF2B5EF4-FFF2-40B4-BE49-F238E27FC236}">
                <a16:creationId xmlns:a16="http://schemas.microsoft.com/office/drawing/2014/main" id="{133EAD92-25BD-7A05-B882-5BCAB7CC6203}"/>
              </a:ext>
            </a:extLst>
          </p:cNvPr>
          <p:cNvGrpSpPr/>
          <p:nvPr/>
        </p:nvGrpSpPr>
        <p:grpSpPr>
          <a:xfrm>
            <a:off x="0" y="9333501"/>
            <a:ext cx="7559678" cy="1358312"/>
            <a:chOff x="0" y="9333501"/>
            <a:chExt cx="7559678" cy="1358312"/>
          </a:xfrm>
        </p:grpSpPr>
        <p:grpSp>
          <p:nvGrpSpPr>
            <p:cNvPr id="6" name="Group 5">
              <a:extLst>
                <a:ext uri="{FF2B5EF4-FFF2-40B4-BE49-F238E27FC236}">
                  <a16:creationId xmlns:a16="http://schemas.microsoft.com/office/drawing/2014/main" id="{EE7EC031-1AED-3046-AD0B-FC252974566A}"/>
                </a:ext>
              </a:extLst>
            </p:cNvPr>
            <p:cNvGrpSpPr/>
            <p:nvPr/>
          </p:nvGrpSpPr>
          <p:grpSpPr>
            <a:xfrm>
              <a:off x="0" y="9333501"/>
              <a:ext cx="7559678" cy="110653"/>
              <a:chOff x="-3" y="6596663"/>
              <a:chExt cx="7559678" cy="110653"/>
            </a:xfrm>
          </p:grpSpPr>
          <p:sp>
            <p:nvSpPr>
              <p:cNvPr id="9" name="Rectangle 8">
                <a:extLst>
                  <a:ext uri="{FF2B5EF4-FFF2-40B4-BE49-F238E27FC236}">
                    <a16:creationId xmlns:a16="http://schemas.microsoft.com/office/drawing/2014/main" id="{D64268A3-98FE-FD0F-39F4-01B5C6F80E1D}"/>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a:extLst>
                  <a:ext uri="{FF2B5EF4-FFF2-40B4-BE49-F238E27FC236}">
                    <a16:creationId xmlns:a16="http://schemas.microsoft.com/office/drawing/2014/main" id="{102D4D24-FB71-8D5D-0414-30359F480F3A}"/>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F91B8758-DA48-64ED-76A2-D8EFB0D38486}"/>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pSp>
        <p:pic>
          <p:nvPicPr>
            <p:cNvPr id="7" name="Picture 6">
              <a:extLst>
                <a:ext uri="{FF2B5EF4-FFF2-40B4-BE49-F238E27FC236}">
                  <a16:creationId xmlns:a16="http://schemas.microsoft.com/office/drawing/2014/main" id="{0751DE9A-D930-C1D8-54DE-E240E8D9BC25}"/>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8" name="Picture 7" descr="A black and white logo&#10;&#10;AI-generated content may be incorrect.">
              <a:extLst>
                <a:ext uri="{FF2B5EF4-FFF2-40B4-BE49-F238E27FC236}">
                  <a16:creationId xmlns:a16="http://schemas.microsoft.com/office/drawing/2014/main" id="{95215769-32FB-7187-BD83-8F7D7E6144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585527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F9565-2384-3E02-79F4-3A58839A615A}"/>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DB43901F-B93D-B83E-BEA8-4C9C368CF185}"/>
              </a:ext>
            </a:extLst>
          </p:cNvPr>
          <p:cNvGrpSpPr/>
          <p:nvPr/>
        </p:nvGrpSpPr>
        <p:grpSpPr>
          <a:xfrm flipH="1" flipV="1">
            <a:off x="-1" y="-116"/>
            <a:ext cx="7559675" cy="10691931"/>
            <a:chOff x="-1" y="-116"/>
            <a:chExt cx="7559675" cy="10691931"/>
          </a:xfrm>
        </p:grpSpPr>
        <p:sp>
          <p:nvSpPr>
            <p:cNvPr id="27" name="Freeform: Shape 26">
              <a:extLst>
                <a:ext uri="{FF2B5EF4-FFF2-40B4-BE49-F238E27FC236}">
                  <a16:creationId xmlns:a16="http://schemas.microsoft.com/office/drawing/2014/main" id="{BFF9A9BA-4F44-4E72-D019-2068C953BDDA}"/>
                </a:ext>
              </a:extLst>
            </p:cNvPr>
            <p:cNvSpPr/>
            <p:nvPr/>
          </p:nvSpPr>
          <p:spPr>
            <a:xfrm>
              <a:off x="0" y="-116"/>
              <a:ext cx="7559674" cy="10691930"/>
            </a:xfrm>
            <a:custGeom>
              <a:avLst/>
              <a:gdLst>
                <a:gd name="connsiteX0" fmla="*/ 0 w 7559674"/>
                <a:gd name="connsiteY0" fmla="*/ 0 h 10691930"/>
                <a:gd name="connsiteX1" fmla="*/ 1480885 w 7559674"/>
                <a:gd name="connsiteY1" fmla="*/ 0 h 10691930"/>
                <a:gd name="connsiteX2" fmla="*/ 1406299 w 7559674"/>
                <a:gd name="connsiteY2" fmla="*/ 96002 h 10691930"/>
                <a:gd name="connsiteX3" fmla="*/ 127308 w 7559674"/>
                <a:gd name="connsiteY3" fmla="*/ 4068208 h 10691930"/>
                <a:gd name="connsiteX4" fmla="*/ 5728285 w 7559674"/>
                <a:gd name="connsiteY4" fmla="*/ 10312903 h 10691930"/>
                <a:gd name="connsiteX5" fmla="*/ 7393843 w 7559674"/>
                <a:gd name="connsiteY5" fmla="*/ 10032154 h 10691930"/>
                <a:gd name="connsiteX6" fmla="*/ 7559674 w 7559674"/>
                <a:gd name="connsiteY6" fmla="*/ 9969593 h 10691930"/>
                <a:gd name="connsiteX7" fmla="*/ 7559674 w 7559674"/>
                <a:gd name="connsiteY7" fmla="*/ 10691930 h 10691930"/>
                <a:gd name="connsiteX8" fmla="*/ 0 w 7559674"/>
                <a:gd name="connsiteY8" fmla="*/ 10691930 h 10691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559674" h="10691930">
                  <a:moveTo>
                    <a:pt x="0" y="0"/>
                  </a:moveTo>
                  <a:lnTo>
                    <a:pt x="1480885" y="0"/>
                  </a:lnTo>
                  <a:lnTo>
                    <a:pt x="1406299" y="96002"/>
                  </a:lnTo>
                  <a:cubicBezTo>
                    <a:pt x="607287" y="1175453"/>
                    <a:pt x="127308" y="2559336"/>
                    <a:pt x="127308" y="4068208"/>
                  </a:cubicBezTo>
                  <a:cubicBezTo>
                    <a:pt x="127308" y="7517057"/>
                    <a:pt x="2634950" y="10312903"/>
                    <a:pt x="5728285" y="10312903"/>
                  </a:cubicBezTo>
                  <a:cubicBezTo>
                    <a:pt x="6308285" y="10312903"/>
                    <a:pt x="6867693" y="10214611"/>
                    <a:pt x="7393843" y="10032154"/>
                  </a:cubicBezTo>
                  <a:lnTo>
                    <a:pt x="7559674" y="9969593"/>
                  </a:lnTo>
                  <a:lnTo>
                    <a:pt x="7559674" y="10691930"/>
                  </a:lnTo>
                  <a:lnTo>
                    <a:pt x="0" y="10691930"/>
                  </a:lnTo>
                  <a:close/>
                </a:path>
              </a:pathLst>
            </a:cu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6" name="Freeform: Shape 25">
              <a:extLst>
                <a:ext uri="{FF2B5EF4-FFF2-40B4-BE49-F238E27FC236}">
                  <a16:creationId xmlns:a16="http://schemas.microsoft.com/office/drawing/2014/main" id="{7FECD5C4-D8FC-DB83-07D8-897F360B473E}"/>
                </a:ext>
              </a:extLst>
            </p:cNvPr>
            <p:cNvSpPr/>
            <p:nvPr/>
          </p:nvSpPr>
          <p:spPr>
            <a:xfrm>
              <a:off x="-1" y="-58"/>
              <a:ext cx="3643220" cy="10691873"/>
            </a:xfrm>
            <a:custGeom>
              <a:avLst/>
              <a:gdLst>
                <a:gd name="connsiteX0" fmla="*/ 0 w 3643220"/>
                <a:gd name="connsiteY0" fmla="*/ 0 h 10691873"/>
                <a:gd name="connsiteX1" fmla="*/ 1128455 w 3643220"/>
                <a:gd name="connsiteY1" fmla="*/ 0 h 10691873"/>
                <a:gd name="connsiteX2" fmla="*/ 1083868 w 3643220"/>
                <a:gd name="connsiteY2" fmla="*/ 77901 h 10691873"/>
                <a:gd name="connsiteX3" fmla="*/ 127309 w 3643220"/>
                <a:gd name="connsiteY3" fmla="*/ 4068151 h 10691873"/>
                <a:gd name="connsiteX4" fmla="*/ 3548132 w 3643220"/>
                <a:gd name="connsiteY4" fmla="*/ 10644101 h 10691873"/>
                <a:gd name="connsiteX5" fmla="*/ 3643220 w 3643220"/>
                <a:gd name="connsiteY5" fmla="*/ 10691873 h 10691873"/>
                <a:gd name="connsiteX6" fmla="*/ 0 w 3643220"/>
                <a:gd name="connsiteY6" fmla="*/ 10691873 h 10691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220" h="10691873">
                  <a:moveTo>
                    <a:pt x="0" y="0"/>
                  </a:moveTo>
                  <a:lnTo>
                    <a:pt x="1128455" y="0"/>
                  </a:lnTo>
                  <a:lnTo>
                    <a:pt x="1083868" y="77901"/>
                  </a:lnTo>
                  <a:cubicBezTo>
                    <a:pt x="479947" y="1216941"/>
                    <a:pt x="127309" y="2590073"/>
                    <a:pt x="127309" y="4068151"/>
                  </a:cubicBezTo>
                  <a:cubicBezTo>
                    <a:pt x="127309" y="7024308"/>
                    <a:pt x="1537858" y="9560676"/>
                    <a:pt x="3548132" y="10644101"/>
                  </a:cubicBezTo>
                  <a:lnTo>
                    <a:pt x="3643220" y="10691873"/>
                  </a:lnTo>
                  <a:lnTo>
                    <a:pt x="0" y="10691873"/>
                  </a:lnTo>
                  <a:close/>
                </a:path>
              </a:pathLst>
            </a:cu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25" name="Freeform: Shape 24">
              <a:extLst>
                <a:ext uri="{FF2B5EF4-FFF2-40B4-BE49-F238E27FC236}">
                  <a16:creationId xmlns:a16="http://schemas.microsoft.com/office/drawing/2014/main" id="{8FE67B89-9510-AD50-A198-0B6D062A56E7}"/>
                </a:ext>
              </a:extLst>
            </p:cNvPr>
            <p:cNvSpPr/>
            <p:nvPr/>
          </p:nvSpPr>
          <p:spPr>
            <a:xfrm>
              <a:off x="-1" y="0"/>
              <a:ext cx="2563410" cy="10691814"/>
            </a:xfrm>
            <a:custGeom>
              <a:avLst/>
              <a:gdLst>
                <a:gd name="connsiteX0" fmla="*/ 0 w 2563410"/>
                <a:gd name="connsiteY0" fmla="*/ 0 h 10691814"/>
                <a:gd name="connsiteX1" fmla="*/ 898698 w 2563410"/>
                <a:gd name="connsiteY1" fmla="*/ 0 h 10691814"/>
                <a:gd name="connsiteX2" fmla="*/ 894858 w 2563410"/>
                <a:gd name="connsiteY2" fmla="*/ 8788 h 10691814"/>
                <a:gd name="connsiteX3" fmla="*/ 127310 w 2563410"/>
                <a:gd name="connsiteY3" fmla="*/ 4068092 h 10691814"/>
                <a:gd name="connsiteX4" fmla="*/ 2377133 w 2563410"/>
                <a:gd name="connsiteY4" fmla="*/ 10501928 h 10691814"/>
                <a:gd name="connsiteX5" fmla="*/ 2563410 w 2563410"/>
                <a:gd name="connsiteY5" fmla="*/ 10691814 h 10691814"/>
                <a:gd name="connsiteX6" fmla="*/ 0 w 2563410"/>
                <a:gd name="connsiteY6" fmla="*/ 10691814 h 10691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63410" h="10691814">
                  <a:moveTo>
                    <a:pt x="0" y="0"/>
                  </a:moveTo>
                  <a:lnTo>
                    <a:pt x="898698" y="0"/>
                  </a:lnTo>
                  <a:lnTo>
                    <a:pt x="894858" y="8788"/>
                  </a:lnTo>
                  <a:cubicBezTo>
                    <a:pt x="407027" y="1199812"/>
                    <a:pt x="127310" y="2587127"/>
                    <a:pt x="127310" y="4068092"/>
                  </a:cubicBezTo>
                  <a:cubicBezTo>
                    <a:pt x="127310" y="6700919"/>
                    <a:pt x="1011352" y="9037763"/>
                    <a:pt x="2377133" y="10501928"/>
                  </a:cubicBezTo>
                  <a:lnTo>
                    <a:pt x="2563410" y="10691814"/>
                  </a:lnTo>
                  <a:lnTo>
                    <a:pt x="0" y="10691814"/>
                  </a:lnTo>
                  <a:close/>
                </a:path>
              </a:pathLst>
            </a:cu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grpSp>
      <p:sp>
        <p:nvSpPr>
          <p:cNvPr id="16" name="TextBox 15">
            <a:extLst>
              <a:ext uri="{FF2B5EF4-FFF2-40B4-BE49-F238E27FC236}">
                <a16:creationId xmlns:a16="http://schemas.microsoft.com/office/drawing/2014/main" id="{1B0C98B5-BB9B-B8AE-DA7A-FC9370DD2736}"/>
              </a:ext>
            </a:extLst>
          </p:cNvPr>
          <p:cNvSpPr txBox="1"/>
          <p:nvPr/>
        </p:nvSpPr>
        <p:spPr>
          <a:xfrm>
            <a:off x="489208" y="1999785"/>
            <a:ext cx="4572853" cy="584775"/>
          </a:xfrm>
          <a:prstGeom prst="rect">
            <a:avLst/>
          </a:prstGeom>
          <a:noFill/>
        </p:spPr>
        <p:txBody>
          <a:bodyPr wrap="square" lIns="91440" tIns="45720" rIns="91440" bIns="45720" rtlCol="0" anchor="t">
            <a:spAutoFit/>
          </a:bodyPr>
          <a:lstStyle/>
          <a:p>
            <a:pPr lvl="0"/>
            <a:r>
              <a:rPr lang="en-GB" b="1" dirty="0">
                <a:solidFill>
                  <a:srgbClr val="FD583D"/>
                </a:solidFill>
                <a:latin typeface="Roboto Condensed" panose="02000000000000000000" pitchFamily="2" charset="0"/>
                <a:ea typeface="Roboto Condensed" panose="02000000000000000000" pitchFamily="2" charset="0"/>
              </a:rPr>
              <a:t>What’s it like working as a Criminal Lawyer?</a:t>
            </a:r>
            <a:endParaRPr kumimoji="0" lang="en-GB" sz="1400" b="1" i="0" u="none" strike="noStrike" kern="1200" cap="none" spc="0" normalizeH="0" baseline="0" noProof="0" dirty="0">
              <a:ln>
                <a:noFill/>
              </a:ln>
              <a:solidFill>
                <a:srgbClr val="FD583D"/>
              </a:solidFill>
              <a:effectLst/>
              <a:uLnTx/>
              <a:uFillTx/>
              <a:latin typeface="Roboto Condensed" panose="02000000000000000000" pitchFamily="2" charset="0"/>
              <a:ea typeface="Roboto Condensed" panose="02000000000000000000" pitchFamily="2"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Roboto Condensed" panose="02000000000000000000" pitchFamily="2" charset="0"/>
                <a:ea typeface="Roboto Condensed" panose="02000000000000000000" pitchFamily="2" charset="0"/>
              </a:rPr>
              <a:t>Lucy Callen, Senior Lecturer, University of Law</a:t>
            </a:r>
          </a:p>
        </p:txBody>
      </p:sp>
      <p:sp>
        <p:nvSpPr>
          <p:cNvPr id="20" name="TextBox 19">
            <a:extLst>
              <a:ext uri="{FF2B5EF4-FFF2-40B4-BE49-F238E27FC236}">
                <a16:creationId xmlns:a16="http://schemas.microsoft.com/office/drawing/2014/main" id="{B735E58E-473F-AA34-D893-ECD7D127075A}"/>
              </a:ext>
            </a:extLst>
          </p:cNvPr>
          <p:cNvSpPr txBox="1"/>
          <p:nvPr/>
        </p:nvSpPr>
        <p:spPr>
          <a:xfrm>
            <a:off x="489208" y="2736417"/>
            <a:ext cx="5146963" cy="2893100"/>
          </a:xfrm>
          <a:prstGeom prst="rect">
            <a:avLst/>
          </a:prstGeom>
          <a:noFill/>
        </p:spPr>
        <p:txBody>
          <a:bodyPr wrap="square" lIns="91440" tIns="45720" rIns="91440" bIns="45720" anchor="t">
            <a:spAutoFit/>
          </a:bodyPr>
          <a:lstStyle/>
          <a:p>
            <a:pPr lvl="0"/>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This session will introduce students to life as a criminal lawyer.</a:t>
            </a:r>
          </a:p>
          <a:p>
            <a:pPr lvl="0"/>
            <a:endParaRPr lang="en-GB" sz="1400" dirty="0">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Lucy Callen will draw on her personal experience as a former criminal solicitor - exploring why Criminal Law is a great area of law to practise.</a:t>
            </a:r>
          </a:p>
          <a:p>
            <a:pPr lvl="0"/>
            <a:endParaRPr lang="en-GB" sz="1400" dirty="0">
              <a:highlight>
                <a:srgbClr val="FFFFFF"/>
              </a:highlight>
              <a:latin typeface="Work Sans Medium" panose="00000600000000000000" pitchFamily="50" charset="0"/>
              <a:ea typeface="Roboto Condensed" panose="02000000000000000000" pitchFamily="2" charset="0"/>
            </a:endParaRPr>
          </a:p>
          <a:p>
            <a:pPr lvl="0"/>
            <a:r>
              <a:rPr lang="en-GB" sz="1400" dirty="0">
                <a:highlight>
                  <a:srgbClr val="FFFFFF"/>
                </a:highlight>
                <a:latin typeface="Work Sans Medium" panose="00000600000000000000" pitchFamily="50" charset="0"/>
                <a:ea typeface="Roboto Condensed" panose="02000000000000000000" pitchFamily="2" charset="0"/>
              </a:rPr>
              <a:t>Students will explore what the typical day-to-day might look like for a criminal solicitor both in the White Collar Crime world, as well as in the general crimes worlds, including representing clients in the police station and in court.</a:t>
            </a:r>
            <a:endParaRPr kumimoji="0" lang="en-GB" sz="1400" b="0" i="0" u="none" strike="noStrike" kern="1200" cap="none" spc="0" normalizeH="0" baseline="0" noProof="0" dirty="0">
              <a:ln>
                <a:noFill/>
              </a:ln>
              <a:solidFill>
                <a:prstClr val="black"/>
              </a:solidFill>
              <a:effectLst/>
              <a:highlight>
                <a:srgbClr val="FFFFFF"/>
              </a:highlight>
              <a:uLnTx/>
              <a:uFillTx/>
              <a:latin typeface="Work Sans Medium" panose="00000600000000000000" pitchFamily="50" charset="0"/>
              <a:ea typeface="Roboto Condensed" panose="02000000000000000000" pitchFamily="2" charset="0"/>
            </a:endParaRPr>
          </a:p>
        </p:txBody>
      </p:sp>
      <p:sp>
        <p:nvSpPr>
          <p:cNvPr id="4" name="Oval 3">
            <a:extLst>
              <a:ext uri="{FF2B5EF4-FFF2-40B4-BE49-F238E27FC236}">
                <a16:creationId xmlns:a16="http://schemas.microsoft.com/office/drawing/2014/main" id="{F82CFB4F-91B7-953E-ABBB-EC42C6DF5ED1}"/>
              </a:ext>
            </a:extLst>
          </p:cNvPr>
          <p:cNvSpPr/>
          <p:nvPr/>
        </p:nvSpPr>
        <p:spPr>
          <a:xfrm>
            <a:off x="431650" y="6242946"/>
            <a:ext cx="1178560" cy="1178560"/>
          </a:xfrm>
          <a:prstGeom prst="ellipse">
            <a:avLst/>
          </a:prstGeom>
          <a:solidFill>
            <a:srgbClr val="C8B1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FREE</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5" name="Oval 4">
            <a:extLst>
              <a:ext uri="{FF2B5EF4-FFF2-40B4-BE49-F238E27FC236}">
                <a16:creationId xmlns:a16="http://schemas.microsoft.com/office/drawing/2014/main" id="{57AD4928-D8A0-FC77-5C1B-5AD2530665BE}"/>
              </a:ext>
            </a:extLst>
          </p:cNvPr>
          <p:cNvSpPr/>
          <p:nvPr/>
        </p:nvSpPr>
        <p:spPr>
          <a:xfrm>
            <a:off x="1392087" y="6242944"/>
            <a:ext cx="1178560" cy="1178560"/>
          </a:xfrm>
          <a:prstGeom prst="ellipse">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1 </a:t>
            </a:r>
            <a:r>
              <a:rPr kumimoji="0" lang="en-GB" sz="18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hour</a:t>
            </a:r>
            <a:endParaRPr kumimoji="0" lang="en-GB" sz="24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endParaRPr>
          </a:p>
        </p:txBody>
      </p:sp>
      <p:sp>
        <p:nvSpPr>
          <p:cNvPr id="11" name="Rectangle: Rounded Corners 10">
            <a:extLst>
              <a:ext uri="{FF2B5EF4-FFF2-40B4-BE49-F238E27FC236}">
                <a16:creationId xmlns:a16="http://schemas.microsoft.com/office/drawing/2014/main" id="{5BE038F2-5A82-80E3-E340-C80924A78DFC}"/>
              </a:ext>
            </a:extLst>
          </p:cNvPr>
          <p:cNvSpPr/>
          <p:nvPr/>
        </p:nvSpPr>
        <p:spPr>
          <a:xfrm>
            <a:off x="2331872" y="6242945"/>
            <a:ext cx="4253949" cy="1178559"/>
          </a:xfrm>
          <a:prstGeom prst="roundRect">
            <a:avLst>
              <a:gd name="adj" fmla="val 50000"/>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Thursday 4</a:t>
            </a:r>
            <a:r>
              <a:rPr kumimoji="0" lang="en-GB" sz="2000" b="1" i="0" u="none" strike="noStrike" kern="1200" cap="none" spc="0" normalizeH="0" baseline="30000" noProof="0" dirty="0">
                <a:ln>
                  <a:noFill/>
                </a:ln>
                <a:solidFill>
                  <a:prstClr val="white"/>
                </a:solidFill>
                <a:effectLst/>
                <a:uLnTx/>
                <a:uFillTx/>
                <a:latin typeface="Roboto Condensed" panose="02000000000000000000" pitchFamily="2" charset="0"/>
                <a:ea typeface="Roboto Condensed" panose="02000000000000000000" pitchFamily="2" charset="0"/>
              </a:rPr>
              <a:t>h</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 December, </a:t>
            </a:r>
            <a:r>
              <a:rPr lang="en-GB" sz="2000" b="1" dirty="0">
                <a:solidFill>
                  <a:prstClr val="white"/>
                </a:solidFill>
                <a:latin typeface="Roboto Condensed" panose="02000000000000000000" pitchFamily="2" charset="0"/>
                <a:ea typeface="Roboto Condensed" panose="02000000000000000000" pitchFamily="2" charset="0"/>
              </a:rPr>
              <a:t>6</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pm-</a:t>
            </a:r>
            <a:r>
              <a:rPr lang="en-GB" sz="2000" b="1" dirty="0">
                <a:solidFill>
                  <a:prstClr val="white"/>
                </a:solidFill>
                <a:latin typeface="Roboto Condensed" panose="02000000000000000000" pitchFamily="2" charset="0"/>
                <a:ea typeface="Roboto Condensed" panose="02000000000000000000" pitchFamily="2" charset="0"/>
              </a:rPr>
              <a:t>7</a:t>
            </a:r>
            <a:r>
              <a:rPr kumimoji="0" lang="en-GB" sz="2000" b="1" i="0" u="none" strike="noStrike" kern="1200" cap="none" spc="0" normalizeH="0" baseline="0" noProof="0" dirty="0">
                <a:ln>
                  <a:noFill/>
                </a:ln>
                <a:solidFill>
                  <a:prstClr val="white"/>
                </a:solidFill>
                <a:effectLst/>
                <a:uLnTx/>
                <a:uFillTx/>
                <a:latin typeface="Roboto Condensed" panose="02000000000000000000" pitchFamily="2" charset="0"/>
                <a:ea typeface="Roboto Condensed" panose="02000000000000000000" pitchFamily="2" charset="0"/>
              </a:rPr>
              <a:t>pm</a:t>
            </a:r>
          </a:p>
        </p:txBody>
      </p:sp>
      <p:grpSp>
        <p:nvGrpSpPr>
          <p:cNvPr id="6" name="Group 5">
            <a:extLst>
              <a:ext uri="{FF2B5EF4-FFF2-40B4-BE49-F238E27FC236}">
                <a16:creationId xmlns:a16="http://schemas.microsoft.com/office/drawing/2014/main" id="{E03C8775-30E3-D339-1565-6DB99FEC2382}"/>
              </a:ext>
            </a:extLst>
          </p:cNvPr>
          <p:cNvGrpSpPr/>
          <p:nvPr/>
        </p:nvGrpSpPr>
        <p:grpSpPr>
          <a:xfrm>
            <a:off x="0" y="9333501"/>
            <a:ext cx="7559678" cy="1358312"/>
            <a:chOff x="0" y="9333501"/>
            <a:chExt cx="7559678" cy="1358312"/>
          </a:xfrm>
        </p:grpSpPr>
        <p:grpSp>
          <p:nvGrpSpPr>
            <p:cNvPr id="7" name="Group 6">
              <a:extLst>
                <a:ext uri="{FF2B5EF4-FFF2-40B4-BE49-F238E27FC236}">
                  <a16:creationId xmlns:a16="http://schemas.microsoft.com/office/drawing/2014/main" id="{AC5545E1-38FB-FBB9-0CD4-0039D5BB5224}"/>
                </a:ext>
              </a:extLst>
            </p:cNvPr>
            <p:cNvGrpSpPr/>
            <p:nvPr/>
          </p:nvGrpSpPr>
          <p:grpSpPr>
            <a:xfrm>
              <a:off x="0" y="9333501"/>
              <a:ext cx="7559678" cy="110653"/>
              <a:chOff x="-3" y="6596663"/>
              <a:chExt cx="7559678" cy="110653"/>
            </a:xfrm>
          </p:grpSpPr>
          <p:sp>
            <p:nvSpPr>
              <p:cNvPr id="10" name="Rectangle 9">
                <a:extLst>
                  <a:ext uri="{FF2B5EF4-FFF2-40B4-BE49-F238E27FC236}">
                    <a16:creationId xmlns:a16="http://schemas.microsoft.com/office/drawing/2014/main" id="{CE6119D4-42C8-C24F-DA21-1AE568021AFF}"/>
                  </a:ext>
                </a:extLst>
              </p:cNvPr>
              <p:cNvSpPr/>
              <p:nvPr/>
            </p:nvSpPr>
            <p:spPr>
              <a:xfrm>
                <a:off x="-1" y="6596663"/>
                <a:ext cx="7559676" cy="45719"/>
              </a:xfrm>
              <a:prstGeom prst="rect">
                <a:avLst/>
              </a:prstGeom>
              <a:solidFill>
                <a:srgbClr val="FD58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5" name="Rectangle 14">
                <a:extLst>
                  <a:ext uri="{FF2B5EF4-FFF2-40B4-BE49-F238E27FC236}">
                    <a16:creationId xmlns:a16="http://schemas.microsoft.com/office/drawing/2014/main" id="{93129E6F-909C-4111-1920-10E830838649}"/>
                  </a:ext>
                </a:extLst>
              </p:cNvPr>
              <p:cNvSpPr/>
              <p:nvPr/>
            </p:nvSpPr>
            <p:spPr>
              <a:xfrm>
                <a:off x="-2" y="6642382"/>
                <a:ext cx="7559676" cy="45719"/>
              </a:xfrm>
              <a:prstGeom prst="rect">
                <a:avLst/>
              </a:prstGeom>
              <a:solidFill>
                <a:srgbClr val="FF87B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sp>
            <p:nvSpPr>
              <p:cNvPr id="19" name="Rectangle 18">
                <a:extLst>
                  <a:ext uri="{FF2B5EF4-FFF2-40B4-BE49-F238E27FC236}">
                    <a16:creationId xmlns:a16="http://schemas.microsoft.com/office/drawing/2014/main" id="{D853DF6D-7F75-E14A-1CA8-379F56187F50}"/>
                  </a:ext>
                </a:extLst>
              </p:cNvPr>
              <p:cNvSpPr/>
              <p:nvPr/>
            </p:nvSpPr>
            <p:spPr>
              <a:xfrm>
                <a:off x="-3" y="6661597"/>
                <a:ext cx="7559676" cy="45719"/>
              </a:xfrm>
              <a:prstGeom prst="rect">
                <a:avLst/>
              </a:prstGeom>
              <a:solidFill>
                <a:srgbClr val="C7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latin typeface="Roboto Condensed" panose="02000000000000000000" pitchFamily="2" charset="0"/>
                  <a:ea typeface="Roboto Condensed" panose="02000000000000000000" pitchFamily="2" charset="0"/>
                </a:endParaRPr>
              </a:p>
            </p:txBody>
          </p:sp>
        </p:grpSp>
        <p:pic>
          <p:nvPicPr>
            <p:cNvPr id="8" name="Picture 7">
              <a:extLst>
                <a:ext uri="{FF2B5EF4-FFF2-40B4-BE49-F238E27FC236}">
                  <a16:creationId xmlns:a16="http://schemas.microsoft.com/office/drawing/2014/main" id="{74F670A8-522B-A43E-A775-69EEC1DC51F1}"/>
                </a:ext>
              </a:extLst>
            </p:cNvPr>
            <p:cNvPicPr>
              <a:picLocks noChangeAspect="1"/>
            </p:cNvPicPr>
            <p:nvPr/>
          </p:nvPicPr>
          <p:blipFill>
            <a:blip r:embed="rId2"/>
            <a:srcRect l="13092" t="44741" r="41387" b="4053"/>
            <a:stretch>
              <a:fillRect/>
            </a:stretch>
          </p:blipFill>
          <p:spPr>
            <a:xfrm>
              <a:off x="1327164" y="9601286"/>
              <a:ext cx="1523840" cy="873425"/>
            </a:xfrm>
            <a:prstGeom prst="rect">
              <a:avLst/>
            </a:prstGeom>
          </p:spPr>
        </p:pic>
        <p:pic>
          <p:nvPicPr>
            <p:cNvPr id="9" name="Picture 8" descr="A black and white logo&#10;&#10;AI-generated content may be incorrect.">
              <a:extLst>
                <a:ext uri="{FF2B5EF4-FFF2-40B4-BE49-F238E27FC236}">
                  <a16:creationId xmlns:a16="http://schemas.microsoft.com/office/drawing/2014/main" id="{3C1AC35E-3B0F-A309-95CC-01E898D8E1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63369"/>
              <a:ext cx="1426911" cy="1228444"/>
            </a:xfrm>
            <a:prstGeom prst="rect">
              <a:avLst/>
            </a:prstGeom>
            <a:ln>
              <a:noFill/>
            </a:ln>
          </p:spPr>
        </p:pic>
      </p:grpSp>
    </p:spTree>
    <p:extLst>
      <p:ext uri="{BB962C8B-B14F-4D97-AF65-F5344CB8AC3E}">
        <p14:creationId xmlns:p14="http://schemas.microsoft.com/office/powerpoint/2010/main" val="2427461610"/>
      </p:ext>
    </p:extLst>
  </p:cSld>
  <p:clrMapOvr>
    <a:masterClrMapping/>
  </p:clrMapOvr>
</p:sld>
</file>

<file path=ppt/theme/theme1.xml><?xml version="1.0" encoding="utf-8"?>
<a:theme xmlns:a="http://schemas.openxmlformats.org/drawingml/2006/main" name="Office Theme">
  <a:themeElements>
    <a:clrScheme name="ULaw SU">
      <a:dk1>
        <a:sysClr val="windowText" lastClr="000000"/>
      </a:dk1>
      <a:lt1>
        <a:sysClr val="window" lastClr="FFFFFF"/>
      </a:lt1>
      <a:dk2>
        <a:srgbClr val="44546A"/>
      </a:dk2>
      <a:lt2>
        <a:srgbClr val="E7E6E6"/>
      </a:lt2>
      <a:accent1>
        <a:srgbClr val="0084A9"/>
      </a:accent1>
      <a:accent2>
        <a:srgbClr val="91278F"/>
      </a:accent2>
      <a:accent3>
        <a:srgbClr val="FF0267"/>
      </a:accent3>
      <a:accent4>
        <a:srgbClr val="35CCFF"/>
      </a:accent4>
      <a:accent5>
        <a:srgbClr val="A1DA56"/>
      </a:accent5>
      <a:accent6>
        <a:srgbClr val="FFFFFF"/>
      </a:accent6>
      <a:hlink>
        <a:srgbClr val="0084A9"/>
      </a:hlink>
      <a:folHlink>
        <a:srgbClr val="9127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39CB0BEE398B7469B156B5B11E66C2F" ma:contentTypeVersion="15" ma:contentTypeDescription="Create a new document." ma:contentTypeScope="" ma:versionID="8556dce362d7c4cdf6ba7041a476bb1b">
  <xsd:schema xmlns:xsd="http://www.w3.org/2001/XMLSchema" xmlns:xs="http://www.w3.org/2001/XMLSchema" xmlns:p="http://schemas.microsoft.com/office/2006/metadata/properties" xmlns:ns3="a72e3fdd-aca5-4b6f-aed3-107f2944406a" xmlns:ns4="3ee867bc-9584-44ac-8e9a-78fda2ecafd9" targetNamespace="http://schemas.microsoft.com/office/2006/metadata/properties" ma:root="true" ma:fieldsID="a69f73615daaa7acf1e49cbee3806373" ns3:_="" ns4:_="">
    <xsd:import namespace="a72e3fdd-aca5-4b6f-aed3-107f2944406a"/>
    <xsd:import namespace="3ee867bc-9584-44ac-8e9a-78fda2ecafd9"/>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SystemTags" minOccurs="0"/>
                <xsd:element ref="ns3:MediaLengthInSecond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2e3fdd-aca5-4b6f-aed3-107f294440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ystemTags" ma:index="20" nillable="true" ma:displayName="MediaServiceSystemTags" ma:hidden="true" ma:internalName="MediaServiceSystemTag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ee867bc-9584-44ac-8e9a-78fda2ecafd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a72e3fdd-aca5-4b6f-aed3-107f2944406a" xsi:nil="true"/>
  </documentManagement>
</p:properties>
</file>

<file path=customXml/itemProps1.xml><?xml version="1.0" encoding="utf-8"?>
<ds:datastoreItem xmlns:ds="http://schemas.openxmlformats.org/officeDocument/2006/customXml" ds:itemID="{71648C03-1DEF-4A50-893B-C06BF894700D}">
  <ds:schemaRefs>
    <ds:schemaRef ds:uri="http://schemas.microsoft.com/sharepoint/v3/contenttype/forms"/>
  </ds:schemaRefs>
</ds:datastoreItem>
</file>

<file path=customXml/itemProps2.xml><?xml version="1.0" encoding="utf-8"?>
<ds:datastoreItem xmlns:ds="http://schemas.openxmlformats.org/officeDocument/2006/customXml" ds:itemID="{A574D2F0-7A9C-4990-A4A0-363E77FF81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2e3fdd-aca5-4b6f-aed3-107f2944406a"/>
    <ds:schemaRef ds:uri="3ee867bc-9584-44ac-8e9a-78fda2ecaf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854B3C7-E4F8-40D4-946E-CB88DE7B5F3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3ee867bc-9584-44ac-8e9a-78fda2ecafd9"/>
    <ds:schemaRef ds:uri="http://purl.org/dc/elements/1.1/"/>
    <ds:schemaRef ds:uri="http://schemas.microsoft.com/office/2006/metadata/properties"/>
    <ds:schemaRef ds:uri="a72e3fdd-aca5-4b6f-aed3-107f2944406a"/>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10864</TotalTime>
  <Words>6325</Words>
  <Application>Microsoft Office PowerPoint</Application>
  <PresentationFormat>Custom</PresentationFormat>
  <Paragraphs>543</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University of Law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Parry</dc:creator>
  <cp:lastModifiedBy>Chris Parry</cp:lastModifiedBy>
  <cp:revision>610</cp:revision>
  <dcterms:created xsi:type="dcterms:W3CDTF">2024-01-26T15:33:45Z</dcterms:created>
  <dcterms:modified xsi:type="dcterms:W3CDTF">2025-10-02T08:58:17Z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0x010100739CB0BEE398B7469B156B5B11E66C2F</vt:lpwstr>
  </property>
</Properties>
</file>